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2" r:id="rId4"/>
    <p:sldId id="280" r:id="rId5"/>
    <p:sldId id="259" r:id="rId6"/>
    <p:sldId id="265" r:id="rId7"/>
    <p:sldId id="279" r:id="rId8"/>
    <p:sldId id="260" r:id="rId9"/>
    <p:sldId id="261" r:id="rId10"/>
    <p:sldId id="262" r:id="rId11"/>
    <p:sldId id="274" r:id="rId12"/>
    <p:sldId id="263" r:id="rId13"/>
    <p:sldId id="264" r:id="rId14"/>
    <p:sldId id="273" r:id="rId15"/>
    <p:sldId id="266" r:id="rId16"/>
    <p:sldId id="268" r:id="rId17"/>
    <p:sldId id="276" r:id="rId18"/>
    <p:sldId id="269" r:id="rId19"/>
    <p:sldId id="278" r:id="rId20"/>
    <p:sldId id="271" r:id="rId21"/>
    <p:sldId id="275" r:id="rId22"/>
  </p:sldIdLst>
  <p:sldSz cx="9144000" cy="6858000" type="screen4x3"/>
  <p:notesSz cx="6794500" cy="99250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8" y="-8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2B56942-525E-47FB-8533-2E92AA90977B}" type="datetimeFigureOut">
              <a:rPr lang="de-DE" smtClean="0"/>
              <a:t>20.12.2017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CCB0CB-6505-46FC-B0E0-AC5F5B5D1CDF}" type="slidenum">
              <a:rPr lang="de-DE" smtClean="0"/>
              <a:t>‹Nr.›</a:t>
            </a:fld>
            <a:endParaRPr lang="de-DE"/>
          </a:p>
        </p:txBody>
      </p:sp>
    </p:spTree>
    <p:extLst>
      <p:ext uri="{BB962C8B-B14F-4D97-AF65-F5344CB8AC3E}">
        <p14:creationId xmlns:p14="http://schemas.microsoft.com/office/powerpoint/2010/main" val="334145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2B56942-525E-47FB-8533-2E92AA90977B}" type="datetimeFigureOut">
              <a:rPr lang="de-DE" smtClean="0"/>
              <a:t>20.12.2017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CCB0CB-6505-46FC-B0E0-AC5F5B5D1CDF}" type="slidenum">
              <a:rPr lang="de-DE" smtClean="0"/>
              <a:t>‹Nr.›</a:t>
            </a:fld>
            <a:endParaRPr lang="de-DE"/>
          </a:p>
        </p:txBody>
      </p:sp>
    </p:spTree>
    <p:extLst>
      <p:ext uri="{BB962C8B-B14F-4D97-AF65-F5344CB8AC3E}">
        <p14:creationId xmlns:p14="http://schemas.microsoft.com/office/powerpoint/2010/main" val="50415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2B56942-525E-47FB-8533-2E92AA90977B}" type="datetimeFigureOut">
              <a:rPr lang="de-DE" smtClean="0"/>
              <a:t>20.12.2017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CCB0CB-6505-46FC-B0E0-AC5F5B5D1CDF}" type="slidenum">
              <a:rPr lang="de-DE" smtClean="0"/>
              <a:t>‹Nr.›</a:t>
            </a:fld>
            <a:endParaRPr lang="de-DE"/>
          </a:p>
        </p:txBody>
      </p:sp>
    </p:spTree>
    <p:extLst>
      <p:ext uri="{BB962C8B-B14F-4D97-AF65-F5344CB8AC3E}">
        <p14:creationId xmlns:p14="http://schemas.microsoft.com/office/powerpoint/2010/main" val="650878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2B56942-525E-47FB-8533-2E92AA90977B}" type="datetimeFigureOut">
              <a:rPr lang="de-DE" smtClean="0"/>
              <a:t>20.12.2017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CCB0CB-6505-46FC-B0E0-AC5F5B5D1CDF}" type="slidenum">
              <a:rPr lang="de-DE" smtClean="0"/>
              <a:t>‹Nr.›</a:t>
            </a:fld>
            <a:endParaRPr lang="de-DE"/>
          </a:p>
        </p:txBody>
      </p:sp>
    </p:spTree>
    <p:extLst>
      <p:ext uri="{BB962C8B-B14F-4D97-AF65-F5344CB8AC3E}">
        <p14:creationId xmlns:p14="http://schemas.microsoft.com/office/powerpoint/2010/main" val="84415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2B56942-525E-47FB-8533-2E92AA90977B}" type="datetimeFigureOut">
              <a:rPr lang="de-DE" smtClean="0"/>
              <a:t>20.12.2017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CCB0CB-6505-46FC-B0E0-AC5F5B5D1CDF}" type="slidenum">
              <a:rPr lang="de-DE" smtClean="0"/>
              <a:t>‹Nr.›</a:t>
            </a:fld>
            <a:endParaRPr lang="de-DE"/>
          </a:p>
        </p:txBody>
      </p:sp>
    </p:spTree>
    <p:extLst>
      <p:ext uri="{BB962C8B-B14F-4D97-AF65-F5344CB8AC3E}">
        <p14:creationId xmlns:p14="http://schemas.microsoft.com/office/powerpoint/2010/main" val="218779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2B56942-525E-47FB-8533-2E92AA90977B}" type="datetimeFigureOut">
              <a:rPr lang="de-DE" smtClean="0"/>
              <a:t>20.12.2017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CCB0CB-6505-46FC-B0E0-AC5F5B5D1CDF}" type="slidenum">
              <a:rPr lang="de-DE" smtClean="0"/>
              <a:t>‹Nr.›</a:t>
            </a:fld>
            <a:endParaRPr lang="de-DE"/>
          </a:p>
        </p:txBody>
      </p:sp>
    </p:spTree>
    <p:extLst>
      <p:ext uri="{BB962C8B-B14F-4D97-AF65-F5344CB8AC3E}">
        <p14:creationId xmlns:p14="http://schemas.microsoft.com/office/powerpoint/2010/main" val="35790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2B56942-525E-47FB-8533-2E92AA90977B}" type="datetimeFigureOut">
              <a:rPr lang="de-DE" smtClean="0"/>
              <a:t>20.12.2017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9CCB0CB-6505-46FC-B0E0-AC5F5B5D1CDF}" type="slidenum">
              <a:rPr lang="de-DE" smtClean="0"/>
              <a:t>‹Nr.›</a:t>
            </a:fld>
            <a:endParaRPr lang="de-DE"/>
          </a:p>
        </p:txBody>
      </p:sp>
    </p:spTree>
    <p:extLst>
      <p:ext uri="{BB962C8B-B14F-4D97-AF65-F5344CB8AC3E}">
        <p14:creationId xmlns:p14="http://schemas.microsoft.com/office/powerpoint/2010/main" val="195949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2B56942-525E-47FB-8533-2E92AA90977B}" type="datetimeFigureOut">
              <a:rPr lang="de-DE" smtClean="0"/>
              <a:t>20.12.2017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9CCB0CB-6505-46FC-B0E0-AC5F5B5D1CDF}" type="slidenum">
              <a:rPr lang="de-DE" smtClean="0"/>
              <a:t>‹Nr.›</a:t>
            </a:fld>
            <a:endParaRPr lang="de-DE"/>
          </a:p>
        </p:txBody>
      </p:sp>
    </p:spTree>
    <p:extLst>
      <p:ext uri="{BB962C8B-B14F-4D97-AF65-F5344CB8AC3E}">
        <p14:creationId xmlns:p14="http://schemas.microsoft.com/office/powerpoint/2010/main" val="352061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2B56942-525E-47FB-8533-2E92AA90977B}" type="datetimeFigureOut">
              <a:rPr lang="de-DE" smtClean="0"/>
              <a:t>20.12.2017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9CCB0CB-6505-46FC-B0E0-AC5F5B5D1CDF}" type="slidenum">
              <a:rPr lang="de-DE" smtClean="0"/>
              <a:t>‹Nr.›</a:t>
            </a:fld>
            <a:endParaRPr lang="de-DE"/>
          </a:p>
        </p:txBody>
      </p:sp>
    </p:spTree>
    <p:extLst>
      <p:ext uri="{BB962C8B-B14F-4D97-AF65-F5344CB8AC3E}">
        <p14:creationId xmlns:p14="http://schemas.microsoft.com/office/powerpoint/2010/main" val="308143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2B56942-525E-47FB-8533-2E92AA90977B}" type="datetimeFigureOut">
              <a:rPr lang="de-DE" smtClean="0"/>
              <a:t>20.12.2017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CCB0CB-6505-46FC-B0E0-AC5F5B5D1CDF}" type="slidenum">
              <a:rPr lang="de-DE" smtClean="0"/>
              <a:t>‹Nr.›</a:t>
            </a:fld>
            <a:endParaRPr lang="de-DE"/>
          </a:p>
        </p:txBody>
      </p:sp>
    </p:spTree>
    <p:extLst>
      <p:ext uri="{BB962C8B-B14F-4D97-AF65-F5344CB8AC3E}">
        <p14:creationId xmlns:p14="http://schemas.microsoft.com/office/powerpoint/2010/main" val="535319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2B56942-525E-47FB-8533-2E92AA90977B}" type="datetimeFigureOut">
              <a:rPr lang="de-DE" smtClean="0"/>
              <a:t>20.12.2017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CCB0CB-6505-46FC-B0E0-AC5F5B5D1CDF}" type="slidenum">
              <a:rPr lang="de-DE" smtClean="0"/>
              <a:t>‹Nr.›</a:t>
            </a:fld>
            <a:endParaRPr lang="de-DE"/>
          </a:p>
        </p:txBody>
      </p:sp>
    </p:spTree>
    <p:extLst>
      <p:ext uri="{BB962C8B-B14F-4D97-AF65-F5344CB8AC3E}">
        <p14:creationId xmlns:p14="http://schemas.microsoft.com/office/powerpoint/2010/main" val="391696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56942-525E-47FB-8533-2E92AA90977B}" type="datetimeFigureOut">
              <a:rPr lang="de-DE" smtClean="0"/>
              <a:t>20.12.2017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CB0CB-6505-46FC-B0E0-AC5F5B5D1CDF}" type="slidenum">
              <a:rPr lang="de-DE" smtClean="0"/>
              <a:t>‹Nr.›</a:t>
            </a:fld>
            <a:endParaRPr lang="de-DE"/>
          </a:p>
        </p:txBody>
      </p:sp>
    </p:spTree>
    <p:extLst>
      <p:ext uri="{BB962C8B-B14F-4D97-AF65-F5344CB8AC3E}">
        <p14:creationId xmlns:p14="http://schemas.microsoft.com/office/powerpoint/2010/main" val="2635080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jpeg"/><Relationship Id="rId4" Type="http://schemas.openxmlformats.org/officeDocument/2006/relationships/image" Target="../media/image26.gif"/></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924944"/>
            <a:ext cx="7772400" cy="1440160"/>
          </a:xfrm>
          <a:solidFill>
            <a:schemeClr val="accent6"/>
          </a:solidFill>
        </p:spPr>
        <p:txBody>
          <a:bodyPr>
            <a:noAutofit/>
          </a:bodyPr>
          <a:lstStyle/>
          <a:p>
            <a:r>
              <a:rPr lang="de-DE" b="1" dirty="0" smtClean="0"/>
              <a:t>Alltagsintegrierte</a:t>
            </a:r>
            <a:r>
              <a:rPr lang="de-DE" dirty="0" smtClean="0"/>
              <a:t> </a:t>
            </a:r>
            <a:r>
              <a:rPr lang="de-DE" b="1" dirty="0" smtClean="0"/>
              <a:t>Sprache in der</a:t>
            </a:r>
            <a:br>
              <a:rPr lang="de-DE" b="1" dirty="0" smtClean="0"/>
            </a:br>
            <a:r>
              <a:rPr lang="de-DE" b="1" dirty="0" smtClean="0"/>
              <a:t> Kath. Kinderwelt St. </a:t>
            </a:r>
            <a:r>
              <a:rPr lang="de-DE" b="1" dirty="0"/>
              <a:t>L</a:t>
            </a:r>
            <a:r>
              <a:rPr lang="de-DE" b="1" dirty="0" smtClean="0"/>
              <a:t>aurentius</a:t>
            </a:r>
            <a:endParaRPr lang="de-DE" b="1" dirty="0"/>
          </a:p>
        </p:txBody>
      </p:sp>
      <p:sp>
        <p:nvSpPr>
          <p:cNvPr id="4" name="Textfeld 3"/>
          <p:cNvSpPr txBox="1"/>
          <p:nvPr/>
        </p:nvSpPr>
        <p:spPr>
          <a:xfrm>
            <a:off x="899592" y="5157192"/>
            <a:ext cx="6840760" cy="1569660"/>
          </a:xfrm>
          <a:prstGeom prst="rect">
            <a:avLst/>
          </a:prstGeom>
          <a:noFill/>
        </p:spPr>
        <p:txBody>
          <a:bodyPr wrap="square" rtlCol="0">
            <a:spAutoFit/>
          </a:bodyPr>
          <a:lstStyle/>
          <a:p>
            <a:pPr algn="ctr"/>
            <a:r>
              <a:rPr lang="de-DE" sz="1600" b="1" i="1" dirty="0" smtClean="0"/>
              <a:t>Einrichtungszertifikat „verbal“ Sprachliche Bildung im Alltag</a:t>
            </a:r>
          </a:p>
          <a:p>
            <a:pPr algn="ctr"/>
            <a:endParaRPr lang="de-DE" sz="1600" b="1" i="1" dirty="0" smtClean="0"/>
          </a:p>
          <a:p>
            <a:pPr algn="ctr"/>
            <a:r>
              <a:rPr lang="de-DE" sz="1600" dirty="0" smtClean="0"/>
              <a:t>Gefördert </a:t>
            </a:r>
            <a:r>
              <a:rPr lang="de-DE" sz="1600" dirty="0"/>
              <a:t>durch das Bundesministerium für Familie, Senioren, Frauen und </a:t>
            </a:r>
            <a:r>
              <a:rPr lang="de-DE" sz="1600" dirty="0" smtClean="0"/>
              <a:t>Jugend:</a:t>
            </a:r>
            <a:endParaRPr lang="de-DE" sz="1600" dirty="0"/>
          </a:p>
          <a:p>
            <a:pPr algn="ctr"/>
            <a:r>
              <a:rPr lang="de-DE" sz="1600" b="1" i="1" dirty="0" smtClean="0"/>
              <a:t> „Frühe Chancen Sprache &amp; Integration“ – Juni 2012 bis Dezember 2015</a:t>
            </a:r>
          </a:p>
          <a:p>
            <a:pPr algn="ctr"/>
            <a:r>
              <a:rPr lang="de-DE" sz="1600" b="1" i="1" dirty="0" smtClean="0"/>
              <a:t>„Sprach-Kita: Weil Sprache der Schlüssel zur Welt ist“ – Seit Januar 2016</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0" t="4701" r="5288" b="9356"/>
          <a:stretch/>
        </p:blipFill>
        <p:spPr bwMode="auto">
          <a:xfrm>
            <a:off x="3203848" y="500514"/>
            <a:ext cx="2128548" cy="2064390"/>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Grafik 4" descr="H:\Daten\Neuer Ordner (2)\logo.png"/>
          <p:cNvPicPr/>
          <p:nvPr/>
        </p:nvPicPr>
        <p:blipFill rotWithShape="1">
          <a:blip r:embed="rId3" cstate="print">
            <a:extLst>
              <a:ext uri="{28A0092B-C50C-407E-A947-70E740481C1C}">
                <a14:useLocalDpi xmlns:a14="http://schemas.microsoft.com/office/drawing/2010/main" val="0"/>
              </a:ext>
            </a:extLst>
          </a:blip>
          <a:srcRect l="9302" t="15178" r="30233" b="25894"/>
          <a:stretch/>
        </p:blipFill>
        <p:spPr bwMode="auto">
          <a:xfrm>
            <a:off x="7452320" y="5733256"/>
            <a:ext cx="1498476" cy="8677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236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b="1" dirty="0" smtClean="0"/>
              <a:t>Alltagsintegrierte Sprachbildung im Freispiel</a:t>
            </a:r>
            <a:r>
              <a:rPr lang="de-DE" sz="2400" b="1" dirty="0"/>
              <a:t/>
            </a:r>
            <a:br>
              <a:rPr lang="de-DE" sz="2400" b="1" dirty="0"/>
            </a:br>
            <a:r>
              <a:rPr lang="de-DE" sz="2000" dirty="0" smtClean="0"/>
              <a:t>Beispiel aus der Puppenecke</a:t>
            </a:r>
            <a:endParaRPr lang="de-DE" sz="2000" dirty="0"/>
          </a:p>
        </p:txBody>
      </p:sp>
      <p:sp>
        <p:nvSpPr>
          <p:cNvPr id="5" name="Inhaltsplatzhalter 2"/>
          <p:cNvSpPr>
            <a:spLocks noGrp="1"/>
          </p:cNvSpPr>
          <p:nvPr>
            <p:ph idx="1"/>
          </p:nvPr>
        </p:nvSpPr>
        <p:spPr>
          <a:xfrm>
            <a:off x="539552" y="1269117"/>
            <a:ext cx="8229600" cy="5040560"/>
          </a:xfrm>
        </p:spPr>
        <p:txBody>
          <a:bodyPr>
            <a:normAutofit lnSpcReduction="10000"/>
          </a:bodyPr>
          <a:lstStyle/>
          <a:p>
            <a:pPr marL="0" indent="0">
              <a:buNone/>
            </a:pPr>
            <a:r>
              <a:rPr lang="de-DE" sz="1800" dirty="0" smtClean="0"/>
              <a:t>In der Puppenecke treten Kinder in Interaktion und Kommunikation </a:t>
            </a:r>
          </a:p>
          <a:p>
            <a:pPr marL="0" indent="0">
              <a:buNone/>
            </a:pPr>
            <a:r>
              <a:rPr lang="de-DE" sz="1800" dirty="0" smtClean="0"/>
              <a:t>miteinander und mit der Fachkraft.</a:t>
            </a:r>
          </a:p>
          <a:p>
            <a:pPr>
              <a:buFont typeface="Wingdings" panose="05000000000000000000" pitchFamily="2" charset="2"/>
              <a:buChar char="Ø"/>
            </a:pPr>
            <a:r>
              <a:rPr lang="de-DE" sz="1400" dirty="0" smtClean="0"/>
              <a:t>Ein Kind spielt in der Puppenecke mit Puppengeschirr. Während des Spiels werden die einzelnen Teile benannt. Das Kind wiederholt das Gehörte: </a:t>
            </a:r>
          </a:p>
          <a:p>
            <a:pPr marL="0" indent="0">
              <a:buNone/>
            </a:pPr>
            <a:r>
              <a:rPr lang="de-DE" sz="1400" dirty="0" smtClean="0">
                <a:solidFill>
                  <a:srgbClr val="FF0000"/>
                </a:solidFill>
              </a:rPr>
              <a:t>         </a:t>
            </a:r>
            <a:r>
              <a:rPr lang="de-DE" sz="1400" i="1" dirty="0" smtClean="0">
                <a:solidFill>
                  <a:srgbClr val="FF0000"/>
                </a:solidFill>
              </a:rPr>
              <a:t>„Das ist ein Löffel“.</a:t>
            </a:r>
          </a:p>
          <a:p>
            <a:pPr>
              <a:buFont typeface="Wingdings" panose="05000000000000000000" pitchFamily="2" charset="2"/>
              <a:buChar char="Ø"/>
            </a:pPr>
            <a:r>
              <a:rPr lang="de-DE" sz="1400" dirty="0" smtClean="0"/>
              <a:t>Die Kinder fragen nach Kochutensilien und erfahren dabei Unterstützung: </a:t>
            </a:r>
            <a:r>
              <a:rPr lang="de-DE" sz="1400" i="1" dirty="0" smtClean="0">
                <a:solidFill>
                  <a:srgbClr val="FF0000"/>
                </a:solidFill>
              </a:rPr>
              <a:t>„Löffel haben“; </a:t>
            </a:r>
            <a:r>
              <a:rPr lang="de-DE" sz="1400" dirty="0" smtClean="0"/>
              <a:t>dieser Satz wird verbessert (korrektives Feedback) und wiederholt: </a:t>
            </a:r>
            <a:r>
              <a:rPr lang="de-DE" sz="1400" i="1" dirty="0" smtClean="0">
                <a:solidFill>
                  <a:schemeClr val="tx2">
                    <a:lumMod val="60000"/>
                    <a:lumOff val="40000"/>
                  </a:schemeClr>
                </a:solidFill>
              </a:rPr>
              <a:t>„Du möchtest einen Löffel haben“ </a:t>
            </a:r>
            <a:r>
              <a:rPr lang="de-DE" sz="1400" dirty="0" smtClean="0"/>
              <a:t>und erweitert: </a:t>
            </a:r>
            <a:r>
              <a:rPr lang="de-DE" sz="1400" i="1" dirty="0" smtClean="0">
                <a:solidFill>
                  <a:schemeClr val="tx2">
                    <a:lumMod val="60000"/>
                    <a:lumOff val="40000"/>
                  </a:schemeClr>
                </a:solidFill>
              </a:rPr>
              <a:t>„In der Schublage liegen große und kleine Löffel“.</a:t>
            </a:r>
          </a:p>
          <a:p>
            <a:pPr>
              <a:buFont typeface="Wingdings" panose="05000000000000000000" pitchFamily="2" charset="2"/>
              <a:buChar char="Ø"/>
            </a:pPr>
            <a:r>
              <a:rPr lang="de-DE" sz="1400" dirty="0" smtClean="0"/>
              <a:t>Die Fachkraft erweitert das Gespräch. Das Kind erhält eine neue Anregung: </a:t>
            </a:r>
            <a:r>
              <a:rPr lang="de-DE" sz="1400" i="1" dirty="0" smtClean="0">
                <a:solidFill>
                  <a:schemeClr val="tx2">
                    <a:lumMod val="60000"/>
                    <a:lumOff val="40000"/>
                  </a:schemeClr>
                </a:solidFill>
              </a:rPr>
              <a:t>„Mit dem kleinen Löffel kannst du den Tee umrühren“, </a:t>
            </a:r>
            <a:r>
              <a:rPr lang="de-DE" sz="1400" dirty="0" smtClean="0"/>
              <a:t>dabei visualisiert die </a:t>
            </a:r>
            <a:r>
              <a:rPr lang="de-DE" sz="1400" dirty="0"/>
              <a:t>F</a:t>
            </a:r>
            <a:r>
              <a:rPr lang="de-DE" sz="1400" dirty="0" smtClean="0"/>
              <a:t>achkraft die </a:t>
            </a:r>
            <a:r>
              <a:rPr lang="de-DE" sz="1400" dirty="0"/>
              <a:t>T</a:t>
            </a:r>
            <a:r>
              <a:rPr lang="de-DE" sz="1400" dirty="0" smtClean="0"/>
              <a:t>ätigkeit.</a:t>
            </a:r>
          </a:p>
          <a:p>
            <a:pPr>
              <a:buFont typeface="Wingdings" panose="05000000000000000000" pitchFamily="2" charset="2"/>
              <a:buChar char="Ø"/>
            </a:pPr>
            <a:r>
              <a:rPr lang="de-DE" sz="1400" dirty="0" smtClean="0"/>
              <a:t> Das Kind lernt den Zusammenhang von Sprache und Gestik. Der Wortschatz erweitert</a:t>
            </a:r>
            <a:r>
              <a:rPr lang="de-DE" sz="1400" dirty="0"/>
              <a:t> </a:t>
            </a:r>
            <a:r>
              <a:rPr lang="de-DE" sz="1400" dirty="0" smtClean="0"/>
              <a:t>sich.</a:t>
            </a:r>
          </a:p>
          <a:p>
            <a:pPr>
              <a:buFont typeface="Wingdings" panose="05000000000000000000" pitchFamily="2" charset="2"/>
              <a:buChar char="Ø"/>
            </a:pPr>
            <a:r>
              <a:rPr lang="de-DE" sz="1400" i="1" dirty="0" smtClean="0"/>
              <a:t>E.</a:t>
            </a:r>
            <a:r>
              <a:rPr lang="de-DE" sz="1400" dirty="0" smtClean="0"/>
              <a:t> rührt mit dem Löffel den Tee in der Tasse um. Weitere Kinder werden in das Spiel mit eingebunden.</a:t>
            </a:r>
            <a:r>
              <a:rPr lang="de-DE" sz="1400" i="1" dirty="0" smtClean="0"/>
              <a:t> S. </a:t>
            </a:r>
            <a:r>
              <a:rPr lang="de-DE" sz="1400" dirty="0" smtClean="0"/>
              <a:t>möchte auch umrühren; der Tee ist ihr zu heiß. </a:t>
            </a:r>
          </a:p>
          <a:p>
            <a:pPr>
              <a:buFont typeface="Wingdings" panose="05000000000000000000" pitchFamily="2" charset="2"/>
              <a:buChar char="Ø"/>
            </a:pPr>
            <a:r>
              <a:rPr lang="de-DE" sz="1400" dirty="0" smtClean="0"/>
              <a:t>Die Spielsituation wiederholt sich. Laute begleiten diese Situation</a:t>
            </a:r>
            <a:r>
              <a:rPr lang="de-DE" sz="1400" dirty="0" smtClean="0">
                <a:solidFill>
                  <a:schemeClr val="tx2">
                    <a:lumMod val="60000"/>
                    <a:lumOff val="40000"/>
                  </a:schemeClr>
                </a:solidFill>
              </a:rPr>
              <a:t>. </a:t>
            </a:r>
            <a:r>
              <a:rPr lang="de-DE" sz="1400" i="1" dirty="0" smtClean="0">
                <a:solidFill>
                  <a:schemeClr val="tx2">
                    <a:lumMod val="60000"/>
                    <a:lumOff val="40000"/>
                  </a:schemeClr>
                </a:solidFill>
              </a:rPr>
              <a:t>„Oh, der ist aber heiß“</a:t>
            </a:r>
            <a:r>
              <a:rPr lang="de-DE" sz="1400" dirty="0" smtClean="0">
                <a:solidFill>
                  <a:schemeClr val="tx2">
                    <a:lumMod val="60000"/>
                    <a:lumOff val="40000"/>
                  </a:schemeClr>
                </a:solidFill>
              </a:rPr>
              <a:t>, </a:t>
            </a:r>
            <a:r>
              <a:rPr lang="de-DE" sz="1400" dirty="0" smtClean="0"/>
              <a:t>pusten, </a:t>
            </a:r>
            <a:r>
              <a:rPr lang="de-DE" sz="1400" i="1" dirty="0" smtClean="0">
                <a:solidFill>
                  <a:schemeClr val="tx2">
                    <a:lumMod val="60000"/>
                    <a:lumOff val="40000"/>
                  </a:schemeClr>
                </a:solidFill>
              </a:rPr>
              <a:t>„lecker, lecker“</a:t>
            </a:r>
            <a:r>
              <a:rPr lang="de-DE" sz="1400" i="1" dirty="0" smtClean="0"/>
              <a:t>; </a:t>
            </a:r>
            <a:r>
              <a:rPr lang="de-DE" sz="1400" dirty="0" smtClean="0"/>
              <a:t>Mimik unterstreicht die Handlung</a:t>
            </a:r>
            <a:r>
              <a:rPr lang="de-DE" sz="1400" i="1" dirty="0" smtClean="0"/>
              <a:t>:  </a:t>
            </a:r>
            <a:r>
              <a:rPr lang="de-DE" sz="1400" i="1" dirty="0" smtClean="0">
                <a:solidFill>
                  <a:schemeClr val="tx2">
                    <a:lumMod val="60000"/>
                    <a:lumOff val="40000"/>
                  </a:schemeClr>
                </a:solidFill>
              </a:rPr>
              <a:t>„Der Tee schmeckt gut“.</a:t>
            </a:r>
          </a:p>
          <a:p>
            <a:pPr>
              <a:buFont typeface="Wingdings" panose="05000000000000000000" pitchFamily="2" charset="2"/>
              <a:buChar char="Ø"/>
            </a:pPr>
            <a:r>
              <a:rPr lang="de-DE" sz="1400" dirty="0" smtClean="0"/>
              <a:t>Verbales Lob bestärkt die Kinder</a:t>
            </a:r>
            <a:r>
              <a:rPr lang="de-DE" sz="1400" i="1" dirty="0" smtClean="0"/>
              <a:t>. </a:t>
            </a:r>
            <a:r>
              <a:rPr lang="de-DE" sz="1400" i="1" dirty="0" smtClean="0">
                <a:solidFill>
                  <a:schemeClr val="tx2">
                    <a:lumMod val="60000"/>
                    <a:lumOff val="40000"/>
                  </a:schemeClr>
                </a:solidFill>
              </a:rPr>
              <a:t>„Du hast einen guten Tee gekocht“. </a:t>
            </a:r>
          </a:p>
          <a:p>
            <a:pPr>
              <a:buFont typeface="Wingdings" panose="05000000000000000000" pitchFamily="2" charset="2"/>
              <a:buChar char="Ø"/>
            </a:pPr>
            <a:r>
              <a:rPr lang="de-DE" sz="1400" dirty="0" smtClean="0"/>
              <a:t>Jetzt kocht </a:t>
            </a:r>
            <a:r>
              <a:rPr lang="de-DE" sz="1400" i="1" dirty="0" smtClean="0"/>
              <a:t>G.</a:t>
            </a:r>
            <a:r>
              <a:rPr lang="de-DE" sz="1400" dirty="0" smtClean="0"/>
              <a:t> eine Suppe. </a:t>
            </a:r>
            <a:r>
              <a:rPr lang="de-DE" sz="1400" i="1" dirty="0" smtClean="0">
                <a:solidFill>
                  <a:schemeClr val="tx2">
                    <a:lumMod val="60000"/>
                    <a:lumOff val="40000"/>
                  </a:schemeClr>
                </a:solidFill>
              </a:rPr>
              <a:t>„Welche Suppe hast du gekocht?“ </a:t>
            </a:r>
            <a:r>
              <a:rPr lang="de-DE" sz="1400" dirty="0" smtClean="0"/>
              <a:t>Beschreibung der Handlungen. </a:t>
            </a:r>
          </a:p>
          <a:p>
            <a:pPr>
              <a:buFont typeface="Wingdings" panose="05000000000000000000" pitchFamily="2" charset="2"/>
              <a:buChar char="Ø"/>
            </a:pPr>
            <a:r>
              <a:rPr lang="de-DE" sz="1400" dirty="0" smtClean="0"/>
              <a:t>Anregungen zum sinnvollen Ablauf: Das Kind bringt Suppe im Topf. </a:t>
            </a:r>
            <a:r>
              <a:rPr lang="de-DE" sz="1400" dirty="0" smtClean="0">
                <a:solidFill>
                  <a:schemeClr val="tx2">
                    <a:lumMod val="60000"/>
                    <a:lumOff val="40000"/>
                  </a:schemeClr>
                </a:solidFill>
              </a:rPr>
              <a:t>„</a:t>
            </a:r>
            <a:r>
              <a:rPr lang="de-DE" sz="1400" i="1" dirty="0" smtClean="0">
                <a:solidFill>
                  <a:schemeClr val="tx2">
                    <a:lumMod val="60000"/>
                    <a:lumOff val="40000"/>
                  </a:schemeClr>
                </a:solidFill>
              </a:rPr>
              <a:t>Bring mir doch bitte einen Teller für die Suppe“. </a:t>
            </a:r>
            <a:r>
              <a:rPr lang="de-DE" sz="1400" dirty="0" smtClean="0"/>
              <a:t>Förderung </a:t>
            </a:r>
            <a:r>
              <a:rPr lang="de-DE" sz="1400" i="1" dirty="0" smtClean="0"/>
              <a:t>des </a:t>
            </a:r>
            <a:r>
              <a:rPr lang="de-DE" sz="1400" dirty="0" smtClean="0"/>
              <a:t>Sprachverständnisses.</a:t>
            </a:r>
          </a:p>
          <a:p>
            <a:pPr>
              <a:buFont typeface="Wingdings" panose="05000000000000000000" pitchFamily="2" charset="2"/>
              <a:buChar char="Ø"/>
            </a:pPr>
            <a:r>
              <a:rPr lang="de-DE" sz="1400" dirty="0" smtClean="0"/>
              <a:t>Das Kind kann erlebte Situationen im Spiel wiedergeben; z.B. klingeln, rufen </a:t>
            </a:r>
            <a:r>
              <a:rPr lang="de-DE" sz="1400" i="1" dirty="0" smtClean="0">
                <a:solidFill>
                  <a:srgbClr val="FF0000"/>
                </a:solidFill>
              </a:rPr>
              <a:t>„Essen kommen“</a:t>
            </a:r>
            <a:r>
              <a:rPr lang="de-DE" sz="1400" i="1" dirty="0" smtClean="0"/>
              <a:t>….</a:t>
            </a:r>
          </a:p>
          <a:p>
            <a:pPr>
              <a:buFont typeface="Wingdings" panose="05000000000000000000" pitchFamily="2" charset="2"/>
              <a:buChar char="Ø"/>
            </a:pPr>
            <a:r>
              <a:rPr lang="de-DE" sz="1400" dirty="0" smtClean="0"/>
              <a:t>Das Kind erfährt Erfolgserlebnisse. </a:t>
            </a:r>
          </a:p>
          <a:p>
            <a:pPr marL="0" indent="0">
              <a:buNone/>
            </a:pPr>
            <a:endParaRPr lang="de-DE" sz="1800" dirty="0" smtClean="0">
              <a:solidFill>
                <a:srgbClr val="FF0000"/>
              </a:solidFill>
            </a:endParaRPr>
          </a:p>
          <a:p>
            <a:pPr marL="0" indent="0">
              <a:buNone/>
            </a:pPr>
            <a:endParaRPr lang="de-DE" sz="1800" dirty="0">
              <a:solidFill>
                <a:srgbClr val="FF0000"/>
              </a:solidFill>
            </a:endParaRPr>
          </a:p>
          <a:p>
            <a:pPr marL="0" indent="0">
              <a:buNone/>
            </a:pPr>
            <a:endParaRPr lang="de-DE" sz="1800" dirty="0" smtClean="0">
              <a:solidFill>
                <a:srgbClr val="FF0000"/>
              </a:solidFill>
            </a:endParaRPr>
          </a:p>
          <a:p>
            <a:pPr marL="0" indent="0">
              <a:buNone/>
            </a:pPr>
            <a:endParaRPr lang="de-DE" sz="1800" dirty="0">
              <a:solidFill>
                <a:srgbClr val="FF0000"/>
              </a:solidFill>
            </a:endParaRPr>
          </a:p>
          <a:p>
            <a:pPr marL="0" indent="0">
              <a:buNone/>
            </a:pPr>
            <a:endParaRPr lang="de-DE" sz="1800" dirty="0" smtClean="0">
              <a:solidFill>
                <a:srgbClr val="FF0000"/>
              </a:solidFill>
            </a:endParaRPr>
          </a:p>
          <a:p>
            <a:pPr marL="0" indent="0">
              <a:buNone/>
            </a:pPr>
            <a:endParaRPr lang="de-DE" sz="1800" dirty="0">
              <a:solidFill>
                <a:srgbClr val="FF0000"/>
              </a:solidFill>
            </a:endParaRPr>
          </a:p>
        </p:txBody>
      </p:sp>
      <p:sp>
        <p:nvSpPr>
          <p:cNvPr id="8" name="Pfeil nach unten 7"/>
          <p:cNvSpPr/>
          <p:nvPr/>
        </p:nvSpPr>
        <p:spPr>
          <a:xfrm>
            <a:off x="3923928" y="5807260"/>
            <a:ext cx="1152128" cy="934108"/>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2574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683568" y="548680"/>
            <a:ext cx="7200800" cy="3477875"/>
          </a:xfrm>
          <a:prstGeom prst="rect">
            <a:avLst/>
          </a:prstGeom>
          <a:noFill/>
        </p:spPr>
        <p:txBody>
          <a:bodyPr wrap="square" rtlCol="0">
            <a:spAutoFit/>
          </a:bodyPr>
          <a:lstStyle/>
          <a:p>
            <a:r>
              <a:rPr lang="de-DE" sz="2400" b="1" dirty="0" smtClean="0">
                <a:solidFill>
                  <a:srgbClr val="FF0000"/>
                </a:solidFill>
              </a:rPr>
              <a:t>Sprachförderlich wirksam ist es, wenn das Kind den Gesprächsverlauf lenkt!</a:t>
            </a:r>
          </a:p>
          <a:p>
            <a:endParaRPr lang="de-DE" dirty="0" smtClean="0"/>
          </a:p>
          <a:p>
            <a:pPr marL="285750" indent="-285750">
              <a:buFont typeface="Wingdings" panose="05000000000000000000" pitchFamily="2" charset="2"/>
              <a:buChar char="Ø"/>
            </a:pPr>
            <a:r>
              <a:rPr lang="de-DE" dirty="0" smtClean="0"/>
              <a:t>Das </a:t>
            </a:r>
            <a:r>
              <a:rPr lang="de-DE" dirty="0"/>
              <a:t>K</a:t>
            </a:r>
            <a:r>
              <a:rPr lang="de-DE" dirty="0" smtClean="0"/>
              <a:t>ind entscheidet den Spielverlauf.</a:t>
            </a:r>
          </a:p>
          <a:p>
            <a:pPr marL="285750" indent="-285750">
              <a:buFont typeface="Wingdings" panose="05000000000000000000" pitchFamily="2" charset="2"/>
              <a:buChar char="Ø"/>
            </a:pPr>
            <a:r>
              <a:rPr lang="de-DE" dirty="0" smtClean="0"/>
              <a:t>Es entscheidet in welche Rolle es schlüpft (Mutter, Vater, Koch…).</a:t>
            </a:r>
          </a:p>
          <a:p>
            <a:endParaRPr lang="de-DE" dirty="0" smtClean="0"/>
          </a:p>
          <a:p>
            <a:r>
              <a:rPr lang="de-DE" b="1" i="1" dirty="0" smtClean="0"/>
              <a:t>In den Spielsituationen beachtet die Fachkraft sprachförderliche Inhalte:</a:t>
            </a:r>
          </a:p>
          <a:p>
            <a:pPr marL="285750" indent="-285750">
              <a:buFont typeface="Arial" panose="020B0604020202020204" pitchFamily="34" charset="0"/>
              <a:buChar char="•"/>
            </a:pPr>
            <a:r>
              <a:rPr lang="de-DE" dirty="0"/>
              <a:t>S</a:t>
            </a:r>
            <a:r>
              <a:rPr lang="de-DE" sz="1600" dirty="0" smtClean="0"/>
              <a:t>ie wendet korrektives Feedback an. </a:t>
            </a:r>
          </a:p>
          <a:p>
            <a:pPr marL="285750" indent="-285750">
              <a:buFont typeface="Arial" panose="020B0604020202020204" pitchFamily="34" charset="0"/>
              <a:buChar char="•"/>
            </a:pPr>
            <a:r>
              <a:rPr lang="de-DE" sz="1600" dirty="0" smtClean="0"/>
              <a:t>Fungiert als Sprachvorbild.</a:t>
            </a:r>
          </a:p>
          <a:p>
            <a:pPr marL="285750" indent="-285750">
              <a:buFont typeface="Arial" panose="020B0604020202020204" pitchFamily="34" charset="0"/>
              <a:buChar char="•"/>
            </a:pPr>
            <a:r>
              <a:rPr lang="de-DE" sz="1600" dirty="0" smtClean="0"/>
              <a:t>Gibt Anregungen zur Wortschatzerweiterung.	</a:t>
            </a:r>
          </a:p>
          <a:p>
            <a:pPr marL="285750" indent="-285750">
              <a:buFont typeface="Arial" panose="020B0604020202020204" pitchFamily="34" charset="0"/>
              <a:buChar char="•"/>
            </a:pPr>
            <a:r>
              <a:rPr lang="de-DE" sz="1600" dirty="0" smtClean="0"/>
              <a:t>Verbalisiert Handlungsschritte.</a:t>
            </a:r>
          </a:p>
          <a:p>
            <a:pPr marL="285750" indent="-285750">
              <a:buFont typeface="Arial" panose="020B0604020202020204" pitchFamily="34" charset="0"/>
              <a:buChar char="•"/>
            </a:pPr>
            <a:r>
              <a:rPr lang="de-DE" sz="1600" dirty="0" smtClean="0"/>
              <a:t>Begleitet sprachliche Äußerungen durch Mimik und Gestik.</a:t>
            </a:r>
            <a:endParaRPr lang="de-DE" sz="1600" dirty="0"/>
          </a:p>
        </p:txBody>
      </p:sp>
      <p:pic>
        <p:nvPicPr>
          <p:cNvPr id="4101" name="Picture 5" descr="C:\Users\67ktDotzauerD\AppData\Local\Microsoft\Windows\Temporary Internet Files\Content.IE5\KKNCR4TN\ap8_kids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62" y="4293096"/>
            <a:ext cx="65151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43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pPr algn="l"/>
            <a:r>
              <a:rPr lang="de-DE" sz="2400" b="1" dirty="0" smtClean="0"/>
              <a:t>Pflegeroutinen sprachlich wertvoll gestalten</a:t>
            </a:r>
            <a:endParaRPr lang="de-DE" sz="2400" b="1" dirty="0"/>
          </a:p>
        </p:txBody>
      </p:sp>
      <p:sp>
        <p:nvSpPr>
          <p:cNvPr id="5" name="Textfeld 4"/>
          <p:cNvSpPr txBox="1"/>
          <p:nvPr/>
        </p:nvSpPr>
        <p:spPr>
          <a:xfrm>
            <a:off x="539552" y="832744"/>
            <a:ext cx="8064896" cy="5816977"/>
          </a:xfrm>
          <a:prstGeom prst="rect">
            <a:avLst/>
          </a:prstGeom>
          <a:noFill/>
        </p:spPr>
        <p:txBody>
          <a:bodyPr wrap="square" rtlCol="0">
            <a:spAutoFit/>
          </a:bodyPr>
          <a:lstStyle/>
          <a:p>
            <a:r>
              <a:rPr lang="de-DE" sz="1600" dirty="0" smtClean="0">
                <a:solidFill>
                  <a:srgbClr val="FF0000"/>
                </a:solidFill>
              </a:rPr>
              <a:t>In Pflegeroutinen – Wickeln, Toilettengang begleiten, Hände waschen…</a:t>
            </a:r>
          </a:p>
          <a:p>
            <a:r>
              <a:rPr lang="de-DE" sz="1600" dirty="0" smtClean="0">
                <a:solidFill>
                  <a:srgbClr val="FF0000"/>
                </a:solidFill>
              </a:rPr>
              <a:t>entstehen 1:1 Situationen, die besonders sprachförderlich sind.</a:t>
            </a:r>
          </a:p>
          <a:p>
            <a:r>
              <a:rPr lang="de-DE" sz="1600" dirty="0" smtClean="0"/>
              <a:t>Die Kinder können sich  in einer intimen und vertrauten Situation </a:t>
            </a:r>
          </a:p>
          <a:p>
            <a:r>
              <a:rPr lang="de-DE" sz="1600" dirty="0" smtClean="0"/>
              <a:t>aktiv am Gespräch beteiligen. </a:t>
            </a:r>
          </a:p>
          <a:p>
            <a:endParaRPr lang="de-DE" dirty="0" smtClean="0"/>
          </a:p>
          <a:p>
            <a:r>
              <a:rPr lang="de-DE" sz="1600" dirty="0" smtClean="0">
                <a:solidFill>
                  <a:srgbClr val="FF0000"/>
                </a:solidFill>
              </a:rPr>
              <a:t>Die Umgebung ist sprachförderlich gestaltet </a:t>
            </a:r>
          </a:p>
          <a:p>
            <a:pPr marL="285750" indent="-285750">
              <a:buFont typeface="Wingdings" panose="05000000000000000000" pitchFamily="2" charset="2"/>
              <a:buChar char="Ø"/>
            </a:pPr>
            <a:r>
              <a:rPr lang="de-DE" sz="1400" dirty="0" smtClean="0"/>
              <a:t>Über dem Handtuch der Kinder hängt das eigene Foto.</a:t>
            </a:r>
          </a:p>
          <a:p>
            <a:pPr marL="285750" indent="-285750">
              <a:buFont typeface="Wingdings" panose="05000000000000000000" pitchFamily="2" charset="2"/>
              <a:buChar char="Ø"/>
            </a:pPr>
            <a:r>
              <a:rPr lang="de-DE" sz="1400" dirty="0" smtClean="0"/>
              <a:t>Die „Wassertropfen“ (Deko) symbolisieren die  </a:t>
            </a:r>
            <a:r>
              <a:rPr lang="de-DE" sz="1400" dirty="0"/>
              <a:t>F</a:t>
            </a:r>
            <a:r>
              <a:rPr lang="de-DE" sz="1400" dirty="0" smtClean="0"/>
              <a:t>unktion des Raumes.</a:t>
            </a:r>
          </a:p>
          <a:p>
            <a:pPr marL="285750" indent="-285750">
              <a:buFont typeface="Wingdings" panose="05000000000000000000" pitchFamily="2" charset="2"/>
              <a:buChar char="Ø"/>
            </a:pPr>
            <a:r>
              <a:rPr lang="de-DE" sz="1400" dirty="0" smtClean="0"/>
              <a:t>Die Spiegel laden zur Selbsterkennung und Selbstwahrnehmung ein.</a:t>
            </a:r>
          </a:p>
          <a:p>
            <a:pPr marL="285750" indent="-285750">
              <a:buFont typeface="Wingdings" panose="05000000000000000000" pitchFamily="2" charset="2"/>
              <a:buChar char="Ø"/>
            </a:pPr>
            <a:r>
              <a:rPr lang="de-DE" sz="1400" dirty="0" smtClean="0"/>
              <a:t>Die Symbole an den Toilettentüren kennzeichnen die Nutzung.</a:t>
            </a:r>
          </a:p>
          <a:p>
            <a:pPr marL="285750" indent="-285750">
              <a:buFont typeface="Wingdings" panose="05000000000000000000" pitchFamily="2" charset="2"/>
              <a:buChar char="Ø"/>
            </a:pPr>
            <a:r>
              <a:rPr lang="de-DE" sz="1400" dirty="0" smtClean="0"/>
              <a:t>Der Wickelplatz ist ansprechend gestaltet.</a:t>
            </a:r>
            <a:endParaRPr lang="de-DE" sz="1200" dirty="0"/>
          </a:p>
          <a:p>
            <a:r>
              <a:rPr lang="de-DE" sz="1600" dirty="0" smtClean="0"/>
              <a:t>Diese Gespräche drehen sich um unterschiedliche Themen und beziehen  sich nicht ausschließlich auf z.B. Wickeln. </a:t>
            </a:r>
          </a:p>
          <a:p>
            <a:endParaRPr lang="de-DE" dirty="0" smtClean="0"/>
          </a:p>
          <a:p>
            <a:r>
              <a:rPr lang="de-DE" sz="1600" dirty="0" smtClean="0">
                <a:solidFill>
                  <a:srgbClr val="FF0000"/>
                </a:solidFill>
              </a:rPr>
              <a:t>Die Fachkraft bietet Anregungen:</a:t>
            </a:r>
          </a:p>
          <a:p>
            <a:pPr marL="285750" indent="-285750">
              <a:buFont typeface="Wingdings" panose="05000000000000000000" pitchFamily="2" charset="2"/>
              <a:buChar char="Ø"/>
            </a:pPr>
            <a:r>
              <a:rPr lang="de-DE" sz="1400" dirty="0" smtClean="0"/>
              <a:t>Sie nutzt bewusst die Situation zum Beziehungsaufbau.</a:t>
            </a:r>
          </a:p>
          <a:p>
            <a:pPr marL="285750" indent="-285750">
              <a:buFont typeface="Wingdings" panose="05000000000000000000" pitchFamily="2" charset="2"/>
              <a:buChar char="Ø"/>
            </a:pPr>
            <a:r>
              <a:rPr lang="de-DE" sz="1400" dirty="0" smtClean="0"/>
              <a:t>Verbalisiert die Handlungsschritte.</a:t>
            </a:r>
          </a:p>
          <a:p>
            <a:endParaRPr lang="de-DE" dirty="0"/>
          </a:p>
          <a:p>
            <a:r>
              <a:rPr lang="de-DE" sz="1600" dirty="0" smtClean="0">
                <a:solidFill>
                  <a:srgbClr val="FF0000"/>
                </a:solidFill>
              </a:rPr>
              <a:t>Ziele dieser intensiven Begleitung:</a:t>
            </a:r>
          </a:p>
          <a:p>
            <a:pPr marL="285750" indent="-285750">
              <a:buFont typeface="Wingdings" panose="05000000000000000000" pitchFamily="2" charset="2"/>
              <a:buChar char="Ø"/>
            </a:pPr>
            <a:r>
              <a:rPr lang="de-DE" sz="1400" dirty="0" smtClean="0"/>
              <a:t>Das Kind erfährt Handlungsmuster durch wiederkehrende Abläufe.</a:t>
            </a:r>
          </a:p>
          <a:p>
            <a:pPr marL="285750" indent="-285750">
              <a:buFont typeface="Wingdings" panose="05000000000000000000" pitchFamily="2" charset="2"/>
              <a:buChar char="Ø"/>
            </a:pPr>
            <a:r>
              <a:rPr lang="de-DE" sz="1400" dirty="0" smtClean="0"/>
              <a:t>Es entsteht ein Dialog.</a:t>
            </a:r>
          </a:p>
          <a:p>
            <a:endParaRPr lang="de-DE" dirty="0" smtClean="0"/>
          </a:p>
          <a:p>
            <a:endParaRPr lang="de-DE"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8417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Die Mahlzeiten in unserem Haus</a:t>
            </a:r>
            <a:endParaRPr lang="de-DE" sz="2400" b="1" dirty="0"/>
          </a:p>
        </p:txBody>
      </p:sp>
      <p:sp>
        <p:nvSpPr>
          <p:cNvPr id="3" name="Inhaltsplatzhalter 2"/>
          <p:cNvSpPr>
            <a:spLocks noGrp="1"/>
          </p:cNvSpPr>
          <p:nvPr>
            <p:ph idx="1"/>
          </p:nvPr>
        </p:nvSpPr>
        <p:spPr>
          <a:xfrm>
            <a:off x="395536" y="1124744"/>
            <a:ext cx="8157592" cy="5246043"/>
          </a:xfrm>
        </p:spPr>
        <p:txBody>
          <a:bodyPr>
            <a:normAutofit fontScale="77500" lnSpcReduction="20000"/>
          </a:bodyPr>
          <a:lstStyle/>
          <a:p>
            <a:pPr marL="0" indent="0">
              <a:buNone/>
            </a:pPr>
            <a:r>
              <a:rPr lang="de-DE" sz="1800" b="1" dirty="0" smtClean="0"/>
              <a:t>Gemeinsame Mahlzeiten – Bistro  und Mittagessen laden ein zum Dialog.</a:t>
            </a:r>
          </a:p>
          <a:p>
            <a:pPr marL="0" indent="0">
              <a:buNone/>
            </a:pPr>
            <a:r>
              <a:rPr lang="de-DE" sz="2100" dirty="0" smtClean="0"/>
              <a:t>Im Bistro:</a:t>
            </a:r>
          </a:p>
          <a:p>
            <a:pPr>
              <a:buFont typeface="Wingdings" panose="05000000000000000000" pitchFamily="2" charset="2"/>
              <a:buChar char="Ø"/>
            </a:pPr>
            <a:r>
              <a:rPr lang="de-DE" sz="1800" dirty="0" smtClean="0"/>
              <a:t>Das Bistro ist ein Treffpunkt zwischen 8.45 Uhr und 10.45 Uhr für Kinder aus allen Gruppen.</a:t>
            </a:r>
          </a:p>
          <a:p>
            <a:pPr>
              <a:buFont typeface="Wingdings" panose="05000000000000000000" pitchFamily="2" charset="2"/>
              <a:buChar char="Ø"/>
            </a:pPr>
            <a:r>
              <a:rPr lang="de-DE" sz="1800" dirty="0" smtClean="0"/>
              <a:t>Gesprächskultur und Essenskultur finden in einem  angemessenen Rahmen statt.</a:t>
            </a:r>
          </a:p>
          <a:p>
            <a:pPr>
              <a:buFont typeface="Wingdings" panose="05000000000000000000" pitchFamily="2" charset="2"/>
              <a:buChar char="Ø"/>
            </a:pPr>
            <a:r>
              <a:rPr lang="de-DE" sz="1800" dirty="0" smtClean="0"/>
              <a:t>Die Atmosphäre im Bistro soll zum gemeinsamen Essen und Gespräch einladen.</a:t>
            </a:r>
          </a:p>
          <a:p>
            <a:pPr>
              <a:buFont typeface="Wingdings" panose="05000000000000000000" pitchFamily="2" charset="2"/>
              <a:buChar char="Ø"/>
            </a:pPr>
            <a:r>
              <a:rPr lang="de-DE" sz="1800" dirty="0" smtClean="0"/>
              <a:t>Servicekräfte (Fachkraft und 2 Kinder) „arbeiten“ im Bistro.</a:t>
            </a:r>
          </a:p>
          <a:p>
            <a:pPr>
              <a:buFont typeface="Wingdings" panose="05000000000000000000" pitchFamily="2" charset="2"/>
              <a:buChar char="Ø"/>
            </a:pPr>
            <a:r>
              <a:rPr lang="de-DE" sz="1800" dirty="0" smtClean="0"/>
              <a:t>Als Servicekraft erproben sich die Kinder sprachlich und ein Portfolioblatt wird erstellt.</a:t>
            </a:r>
          </a:p>
          <a:p>
            <a:pPr>
              <a:buFont typeface="Wingdings" panose="05000000000000000000" pitchFamily="2" charset="2"/>
              <a:buChar char="Ø"/>
            </a:pPr>
            <a:r>
              <a:rPr lang="de-DE" sz="1800" dirty="0" smtClean="0"/>
              <a:t>Unterstützend kommen Fotos/Symbole/Sprachtafeln zum Einsatz.</a:t>
            </a:r>
          </a:p>
          <a:p>
            <a:pPr marL="0" indent="0">
              <a:buNone/>
            </a:pPr>
            <a:endParaRPr lang="de-DE" sz="1800" dirty="0" smtClean="0"/>
          </a:p>
          <a:p>
            <a:pPr marL="0" indent="0">
              <a:buNone/>
            </a:pPr>
            <a:r>
              <a:rPr lang="de-DE" sz="1800" b="1" dirty="0" smtClean="0"/>
              <a:t>Mit „offenen Fragen“ sorgen die Servicekräfte gemeinsam</a:t>
            </a:r>
          </a:p>
          <a:p>
            <a:pPr marL="0" indent="0">
              <a:buNone/>
            </a:pPr>
            <a:r>
              <a:rPr lang="de-DE" sz="1800" b="1" dirty="0" smtClean="0"/>
              <a:t> für das Wohlergehen aller Bistrobesucher.</a:t>
            </a:r>
          </a:p>
          <a:p>
            <a:pPr marL="0" indent="0">
              <a:buNone/>
            </a:pPr>
            <a:r>
              <a:rPr lang="de-DE" sz="1800" dirty="0" smtClean="0"/>
              <a:t>        </a:t>
            </a:r>
            <a:r>
              <a:rPr lang="de-DE" sz="1800" dirty="0" smtClean="0">
                <a:solidFill>
                  <a:schemeClr val="tx2">
                    <a:lumMod val="60000"/>
                    <a:lumOff val="40000"/>
                  </a:schemeClr>
                </a:solidFill>
              </a:rPr>
              <a:t>„</a:t>
            </a:r>
            <a:r>
              <a:rPr lang="de-DE" sz="1800" i="1" dirty="0" smtClean="0">
                <a:solidFill>
                  <a:schemeClr val="tx2">
                    <a:lumMod val="60000"/>
                    <a:lumOff val="40000"/>
                  </a:schemeClr>
                </a:solidFill>
              </a:rPr>
              <a:t>Welche Brotzeit hast Du heute dabei?“ „Wobei kann ich Dir helfen?“; </a:t>
            </a:r>
          </a:p>
          <a:p>
            <a:pPr marL="0" indent="0">
              <a:buNone/>
            </a:pPr>
            <a:r>
              <a:rPr lang="de-DE" sz="1800" i="1" dirty="0" smtClean="0">
                <a:solidFill>
                  <a:schemeClr val="tx2">
                    <a:lumMod val="60000"/>
                    <a:lumOff val="40000"/>
                  </a:schemeClr>
                </a:solidFill>
              </a:rPr>
              <a:t>        Was möchtest du trinken?“      „Was hat Dir im Bistro heute besonders gut gefallen?“</a:t>
            </a:r>
          </a:p>
          <a:p>
            <a:pPr marL="0" indent="0">
              <a:buNone/>
            </a:pPr>
            <a:r>
              <a:rPr lang="de-DE" sz="1800" i="1" dirty="0" smtClean="0">
                <a:solidFill>
                  <a:schemeClr val="tx2">
                    <a:lumMod val="60000"/>
                    <a:lumOff val="40000"/>
                  </a:schemeClr>
                </a:solidFill>
              </a:rPr>
              <a:t>       Unterstützend kommen Fotos/Symbole/Sprachtafeln zum Einsatz.</a:t>
            </a:r>
          </a:p>
          <a:p>
            <a:pPr marL="0" indent="0">
              <a:buNone/>
            </a:pPr>
            <a:r>
              <a:rPr lang="de-DE" sz="2100" dirty="0" smtClean="0"/>
              <a:t>Unser Mittagessen:</a:t>
            </a:r>
          </a:p>
          <a:p>
            <a:pPr>
              <a:buFont typeface="Wingdings" panose="05000000000000000000" pitchFamily="2" charset="2"/>
              <a:buChar char="Ø"/>
            </a:pPr>
            <a:r>
              <a:rPr lang="de-DE" sz="1900" dirty="0" smtClean="0"/>
              <a:t>Wir beten zusammen und wünschen uns: </a:t>
            </a:r>
            <a:r>
              <a:rPr lang="de-DE" sz="1900" dirty="0" smtClean="0">
                <a:solidFill>
                  <a:schemeClr val="tx2">
                    <a:lumMod val="60000"/>
                    <a:lumOff val="40000"/>
                  </a:schemeClr>
                </a:solidFill>
              </a:rPr>
              <a:t>„Einen guten Appetit“.</a:t>
            </a:r>
            <a:endParaRPr lang="de-DE" sz="1900" dirty="0" smtClean="0"/>
          </a:p>
          <a:p>
            <a:pPr>
              <a:buFont typeface="Wingdings" panose="05000000000000000000" pitchFamily="2" charset="2"/>
              <a:buChar char="Ø"/>
            </a:pPr>
            <a:r>
              <a:rPr lang="de-DE" sz="1900" dirty="0" smtClean="0"/>
              <a:t>Durch die angenehme Atmosphäre entstehen unterschiedliche sprachbildende Situationen.</a:t>
            </a:r>
          </a:p>
          <a:p>
            <a:pPr>
              <a:buFont typeface="Wingdings" panose="05000000000000000000" pitchFamily="2" charset="2"/>
              <a:buChar char="Ø"/>
            </a:pPr>
            <a:r>
              <a:rPr lang="de-DE" sz="2100" dirty="0" smtClean="0"/>
              <a:t>Bebilderter Speiseplan ( für Kinder lesbar). </a:t>
            </a:r>
          </a:p>
          <a:p>
            <a:pPr>
              <a:buFont typeface="Wingdings" panose="05000000000000000000" pitchFamily="2" charset="2"/>
              <a:buChar char="Ø"/>
            </a:pPr>
            <a:r>
              <a:rPr lang="de-DE" sz="2100" dirty="0" smtClean="0"/>
              <a:t>Tischregeln werden berücksichtigt und besprochen.</a:t>
            </a:r>
          </a:p>
          <a:p>
            <a:pPr>
              <a:buFont typeface="Wingdings" panose="05000000000000000000" pitchFamily="2" charset="2"/>
              <a:buChar char="Ø"/>
            </a:pPr>
            <a:r>
              <a:rPr lang="de-DE" sz="2100" dirty="0" smtClean="0"/>
              <a:t>Interkulturelles Essen (Kinder tauschen sich über Esskultur und Essgewohnheiten aus).</a:t>
            </a:r>
          </a:p>
          <a:p>
            <a:pPr>
              <a:buFont typeface="Wingdings" panose="05000000000000000000" pitchFamily="2" charset="2"/>
              <a:buChar char="Ø"/>
            </a:pPr>
            <a:endParaRPr lang="de-DE" sz="2100" dirty="0" smtClean="0"/>
          </a:p>
          <a:p>
            <a:pPr marL="0" indent="0">
              <a:buNone/>
            </a:pPr>
            <a:r>
              <a:rPr lang="de-DE" sz="1900" b="1" dirty="0" smtClean="0"/>
              <a:t>Die wöchentliche Schulobstlieferung richten wir gemeinsam mit den Kindern her.</a:t>
            </a:r>
          </a:p>
          <a:p>
            <a:pPr marL="0" indent="0">
              <a:buNone/>
            </a:pPr>
            <a:r>
              <a:rPr lang="de-DE" sz="1900" i="1" dirty="0" smtClean="0">
                <a:solidFill>
                  <a:schemeClr val="tx2">
                    <a:lumMod val="60000"/>
                    <a:lumOff val="40000"/>
                  </a:schemeClr>
                </a:solidFill>
              </a:rPr>
              <a:t>        „Welches Obst wurde uns heute geliefert?“ </a:t>
            </a:r>
            <a:endParaRPr lang="de-DE" sz="19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0" t="4701" r="5288" b="9356"/>
          <a:stretch/>
        </p:blipFill>
        <p:spPr bwMode="auto">
          <a:xfrm>
            <a:off x="7740352" y="179747"/>
            <a:ext cx="1342564" cy="1305037"/>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ymail_attachmentId628" descr="2d569249-6eb2-4c36-8c17-37a150459b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047814">
            <a:off x="6788613" y="2337017"/>
            <a:ext cx="1971598" cy="156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Resized_20171219_144014.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1499" y="5685997"/>
            <a:ext cx="1485825" cy="90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25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17" end="17"/>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18" end="18"/>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19" end="19"/>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21" end="2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67ktDotzauerD\AppData\Local\Microsoft\Windows\Temporary Internet Files\Content.IE5\E0UKDR2Q\motiva1_5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2448272" cy="138664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57200" y="274638"/>
            <a:ext cx="6851104" cy="805482"/>
          </a:xfrm>
        </p:spPr>
        <p:txBody>
          <a:bodyPr>
            <a:normAutofit fontScale="90000"/>
          </a:bodyPr>
          <a:lstStyle/>
          <a:p>
            <a:r>
              <a:rPr lang="de-DE" sz="2400" b="1" dirty="0" smtClean="0"/>
              <a:t>  Wie wir das Spiel in Haus und Garten sprachförderlich gestalten</a:t>
            </a:r>
            <a:endParaRPr lang="de-DE" sz="2400" b="1" dirty="0"/>
          </a:p>
        </p:txBody>
      </p:sp>
      <p:sp>
        <p:nvSpPr>
          <p:cNvPr id="3" name="Inhaltsplatzhalter 2"/>
          <p:cNvSpPr>
            <a:spLocks noGrp="1"/>
          </p:cNvSpPr>
          <p:nvPr>
            <p:ph idx="1"/>
          </p:nvPr>
        </p:nvSpPr>
        <p:spPr>
          <a:xfrm>
            <a:off x="467544" y="1169994"/>
            <a:ext cx="8229600" cy="5001419"/>
          </a:xfrm>
        </p:spPr>
        <p:txBody>
          <a:bodyPr>
            <a:normAutofit fontScale="77500" lnSpcReduction="20000"/>
          </a:bodyPr>
          <a:lstStyle/>
          <a:p>
            <a:endParaRPr lang="de-DE" dirty="0" smtClean="0"/>
          </a:p>
          <a:p>
            <a:pPr marL="0" indent="0">
              <a:buNone/>
            </a:pPr>
            <a:endParaRPr lang="de-DE" dirty="0" smtClean="0"/>
          </a:p>
          <a:p>
            <a:pPr marL="0" indent="0">
              <a:buNone/>
            </a:pPr>
            <a:r>
              <a:rPr lang="de-DE" sz="1800" dirty="0" smtClean="0"/>
              <a:t>Freispiel bedeutet: das Kind bestimmt </a:t>
            </a:r>
            <a:endParaRPr lang="de-DE" sz="1800" dirty="0"/>
          </a:p>
          <a:p>
            <a:pPr>
              <a:buFont typeface="Wingdings" panose="05000000000000000000" pitchFamily="2" charset="2"/>
              <a:buChar char="Ø"/>
            </a:pPr>
            <a:r>
              <a:rPr lang="de-DE" sz="1800" dirty="0" smtClean="0"/>
              <a:t>was es spielt, </a:t>
            </a:r>
          </a:p>
          <a:p>
            <a:pPr>
              <a:buFont typeface="Wingdings" panose="05000000000000000000" pitchFamily="2" charset="2"/>
              <a:buChar char="Ø"/>
            </a:pPr>
            <a:r>
              <a:rPr lang="de-DE" sz="1800" dirty="0" smtClean="0"/>
              <a:t>mit wem es spielt, </a:t>
            </a:r>
          </a:p>
          <a:p>
            <a:pPr>
              <a:buFont typeface="Wingdings" panose="05000000000000000000" pitchFamily="2" charset="2"/>
              <a:buChar char="Ø"/>
            </a:pPr>
            <a:r>
              <a:rPr lang="de-DE" sz="1800" dirty="0" smtClean="0"/>
              <a:t>wie es spielt und </a:t>
            </a:r>
          </a:p>
          <a:p>
            <a:pPr>
              <a:buFont typeface="Wingdings" panose="05000000000000000000" pitchFamily="2" charset="2"/>
              <a:buChar char="Ø"/>
            </a:pPr>
            <a:r>
              <a:rPr lang="de-DE" sz="1800" dirty="0" smtClean="0"/>
              <a:t>wie lange es spielt</a:t>
            </a:r>
            <a:endParaRPr lang="de-DE" sz="1800" dirty="0"/>
          </a:p>
          <a:p>
            <a:pPr>
              <a:buFont typeface="Wingdings" panose="05000000000000000000" pitchFamily="2" charset="2"/>
              <a:buChar char="Ø"/>
            </a:pPr>
            <a:endParaRPr lang="de-DE" sz="1800" b="1" dirty="0" smtClean="0"/>
          </a:p>
          <a:p>
            <a:pPr marL="0" indent="0">
              <a:buNone/>
            </a:pPr>
            <a:r>
              <a:rPr lang="de-DE" sz="1800" b="1" dirty="0" smtClean="0"/>
              <a:t>Aufgaben der Fachkraft im Freispiel</a:t>
            </a:r>
            <a:endParaRPr lang="de-DE" sz="2000" b="1" dirty="0" smtClean="0"/>
          </a:p>
          <a:p>
            <a:pPr>
              <a:buFont typeface="Wingdings" panose="05000000000000000000" pitchFamily="2" charset="2"/>
              <a:buChar char="Ø"/>
            </a:pPr>
            <a:r>
              <a:rPr lang="de-DE" sz="1800" dirty="0" smtClean="0"/>
              <a:t>Wir lesen vorwiegend dialogisch.</a:t>
            </a:r>
          </a:p>
          <a:p>
            <a:pPr>
              <a:buFont typeface="Wingdings" panose="05000000000000000000" pitchFamily="2" charset="2"/>
              <a:buChar char="Ø"/>
            </a:pPr>
            <a:r>
              <a:rPr lang="de-DE" sz="1800" dirty="0" smtClean="0"/>
              <a:t>Wir greifen die Themen der Kinder auf und sprechen mit ihnen darüber.</a:t>
            </a:r>
          </a:p>
          <a:p>
            <a:pPr>
              <a:buFont typeface="Wingdings" panose="05000000000000000000" pitchFamily="2" charset="2"/>
              <a:buChar char="Ø"/>
            </a:pPr>
            <a:r>
              <a:rPr lang="de-DE" sz="1800" dirty="0" smtClean="0"/>
              <a:t>Wir unterstützen die Interessen der Kinder, stellen entsprechendes Material zur Verfügung.</a:t>
            </a:r>
          </a:p>
          <a:p>
            <a:pPr>
              <a:buFont typeface="Wingdings" panose="05000000000000000000" pitchFamily="2" charset="2"/>
              <a:buChar char="Ø"/>
            </a:pPr>
            <a:r>
              <a:rPr lang="de-DE" sz="1800" dirty="0" smtClean="0"/>
              <a:t>Wir steigen im Rollenspiel mit ein.</a:t>
            </a:r>
          </a:p>
          <a:p>
            <a:pPr>
              <a:buFont typeface="Wingdings" panose="05000000000000000000" pitchFamily="2" charset="2"/>
              <a:buChar char="Ø"/>
            </a:pPr>
            <a:r>
              <a:rPr lang="de-DE" sz="1800" dirty="0" smtClean="0"/>
              <a:t>Wir begleiten die Kinder bei Projekten und in Lernwerkstätten.</a:t>
            </a:r>
          </a:p>
          <a:p>
            <a:pPr marL="0" indent="0">
              <a:buNone/>
            </a:pPr>
            <a:endParaRPr lang="de-DE" sz="1200" dirty="0" smtClean="0"/>
          </a:p>
          <a:p>
            <a:pPr marL="0" indent="0">
              <a:buNone/>
            </a:pPr>
            <a:r>
              <a:rPr lang="de-DE" sz="1400" i="1" dirty="0" smtClean="0"/>
              <a:t>Das Kind findet einen Käfer, dieser wird fotografiert und das Bild ausgedruckt. Wir schauen in einem Lexikon nach wie der Käfer heißt und was es wissenswertes über ihn zu erfahren gibt. Wir nehmen uns die Zeit mit dem Kind die Situation aufzugreifen und zu besprechen. Dazu gestaltet das Kind ein Portfolioblatt ,bei Bedarf auch mehrsprachig. Evtl. werden auch Tonaufnahmen gemacht.</a:t>
            </a:r>
          </a:p>
          <a:p>
            <a:pPr marL="0" indent="0">
              <a:buNone/>
            </a:pPr>
            <a:endParaRPr lang="de-DE" sz="1200" dirty="0"/>
          </a:p>
          <a:p>
            <a:pPr marL="0" indent="0">
              <a:buNone/>
            </a:pPr>
            <a:endParaRPr lang="de-DE" sz="1200" dirty="0" smtClean="0"/>
          </a:p>
          <a:p>
            <a:pPr marL="0" indent="0">
              <a:buNone/>
            </a:pPr>
            <a:r>
              <a:rPr lang="de-DE" sz="2100" dirty="0" smtClean="0"/>
              <a:t>Im Freispiel entstehen die meisten Situationen um das Kind zu beobachten und die Spielsituation zu dokumentieren.</a:t>
            </a:r>
          </a:p>
          <a:p>
            <a:pPr marL="0" indent="0">
              <a:buNone/>
            </a:pPr>
            <a:endParaRPr lang="de-DE" sz="1200" dirty="0"/>
          </a:p>
          <a:p>
            <a:pPr marL="0" indent="0">
              <a:buNone/>
            </a:pPr>
            <a:endParaRPr lang="de-DE" sz="1200" dirty="0" smtClean="0"/>
          </a:p>
          <a:p>
            <a:pPr marL="0" indent="0">
              <a:buNone/>
            </a:pPr>
            <a:endParaRPr lang="de-DE" sz="14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682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additive="base">
                                        <p:cTn id="6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8" end="18"/>
                                            </p:txEl>
                                          </p:spTgt>
                                        </p:tgtEl>
                                        <p:attrNameLst>
                                          <p:attrName>style.visibility</p:attrName>
                                        </p:attrNameLst>
                                      </p:cBhvr>
                                      <p:to>
                                        <p:strVal val="visible"/>
                                      </p:to>
                                    </p:set>
                                    <p:anim calcmode="lin" valueType="num">
                                      <p:cBhvr additive="base">
                                        <p:cTn id="71"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Users\67ktDotzauerD\AppData\Local\Microsoft\Windows\Temporary Internet Files\Content.IE5\FNLSTDXZ\Buc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5288181"/>
            <a:ext cx="1728192" cy="122000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r>
              <a:rPr lang="de-DE" sz="2400" b="1" dirty="0" smtClean="0"/>
              <a:t>Unsere </a:t>
            </a:r>
            <a:r>
              <a:rPr lang="de-DE" sz="2400" b="1" dirty="0"/>
              <a:t>I</a:t>
            </a:r>
            <a:r>
              <a:rPr lang="de-DE" sz="2400" b="1" dirty="0" smtClean="0"/>
              <a:t>ntensivbeschäftigungen</a:t>
            </a:r>
            <a:endParaRPr lang="de-DE" sz="2400" b="1" dirty="0"/>
          </a:p>
        </p:txBody>
      </p:sp>
      <p:sp>
        <p:nvSpPr>
          <p:cNvPr id="3" name="Inhaltsplatzhalter 2"/>
          <p:cNvSpPr>
            <a:spLocks noGrp="1"/>
          </p:cNvSpPr>
          <p:nvPr>
            <p:ph idx="1"/>
          </p:nvPr>
        </p:nvSpPr>
        <p:spPr>
          <a:xfrm>
            <a:off x="457200" y="1088334"/>
            <a:ext cx="8229600" cy="5037830"/>
          </a:xfrm>
        </p:spPr>
        <p:txBody>
          <a:bodyPr>
            <a:normAutofit/>
          </a:bodyPr>
          <a:lstStyle/>
          <a:p>
            <a:pPr>
              <a:buFont typeface="Wingdings" panose="05000000000000000000" pitchFamily="2" charset="2"/>
              <a:buChar char="Ø"/>
            </a:pPr>
            <a:r>
              <a:rPr lang="de-DE" sz="1800" dirty="0" smtClean="0"/>
              <a:t>Bieten wir täglich an.</a:t>
            </a:r>
          </a:p>
          <a:p>
            <a:pPr>
              <a:buFont typeface="Wingdings" panose="05000000000000000000" pitchFamily="2" charset="2"/>
              <a:buChar char="Ø"/>
            </a:pPr>
            <a:r>
              <a:rPr lang="de-DE" sz="1800" dirty="0" smtClean="0"/>
              <a:t>Finden so oft wie möglich in der Kleingruppe statt.</a:t>
            </a:r>
          </a:p>
          <a:p>
            <a:pPr>
              <a:buFont typeface="Wingdings" panose="05000000000000000000" pitchFamily="2" charset="2"/>
              <a:buChar char="Ø"/>
            </a:pPr>
            <a:r>
              <a:rPr lang="de-DE" sz="1800" dirty="0" smtClean="0"/>
              <a:t>Wir legen besonderen Wert auf gute Vorbereitung. </a:t>
            </a:r>
            <a:endParaRPr lang="de-DE" sz="1800" dirty="0"/>
          </a:p>
          <a:p>
            <a:pPr>
              <a:buFont typeface="Wingdings" panose="05000000000000000000" pitchFamily="2" charset="2"/>
              <a:buChar char="Ø"/>
            </a:pPr>
            <a:r>
              <a:rPr lang="de-DE" sz="1800" dirty="0" smtClean="0"/>
              <a:t>Sprachförderliche Inhalte sind für uns selbstverständlich.</a:t>
            </a:r>
          </a:p>
          <a:p>
            <a:pPr marL="0" indent="0">
              <a:buNone/>
            </a:pPr>
            <a:endParaRPr lang="de-DE" sz="1800" dirty="0"/>
          </a:p>
          <a:p>
            <a:pPr marL="0" indent="0">
              <a:buNone/>
            </a:pPr>
            <a:r>
              <a:rPr lang="de-DE" sz="2000" b="1" dirty="0" smtClean="0"/>
              <a:t>Besonders wichtig ist uns:</a:t>
            </a:r>
          </a:p>
          <a:p>
            <a:pPr>
              <a:buFont typeface="Wingdings" panose="05000000000000000000" pitchFamily="2" charset="2"/>
              <a:buChar char="Ø"/>
            </a:pPr>
            <a:r>
              <a:rPr lang="de-DE" sz="1600" dirty="0" smtClean="0"/>
              <a:t>Dass Kinder durch Kinderkonferenzen die Planung mitbestimmen.</a:t>
            </a:r>
          </a:p>
          <a:p>
            <a:pPr>
              <a:buFont typeface="Wingdings" panose="05000000000000000000" pitchFamily="2" charset="2"/>
              <a:buChar char="Ø"/>
            </a:pPr>
            <a:r>
              <a:rPr lang="de-DE" sz="1600" dirty="0" smtClean="0"/>
              <a:t>Regelmäßig Theater zu spielen und zu philosophieren.</a:t>
            </a:r>
          </a:p>
          <a:p>
            <a:pPr>
              <a:buFont typeface="Wingdings" panose="05000000000000000000" pitchFamily="2" charset="2"/>
              <a:buChar char="Ø"/>
            </a:pPr>
            <a:r>
              <a:rPr lang="de-DE" sz="1600" dirty="0" smtClean="0"/>
              <a:t>Das Zusammenspiel von Musik, Bewegung und Sprache.</a:t>
            </a:r>
          </a:p>
          <a:p>
            <a:pPr>
              <a:buFont typeface="Wingdings" panose="05000000000000000000" pitchFamily="2" charset="2"/>
              <a:buChar char="Ø"/>
            </a:pPr>
            <a:r>
              <a:rPr lang="de-DE" sz="1600" dirty="0" smtClean="0"/>
              <a:t>Jedes Projekt mit Büchern und Liedern, Erzählungen und Reimen zu gestalten.</a:t>
            </a:r>
          </a:p>
          <a:p>
            <a:pPr>
              <a:buFont typeface="Wingdings" panose="05000000000000000000" pitchFamily="2" charset="2"/>
              <a:buChar char="Ø"/>
            </a:pPr>
            <a:endParaRPr lang="de-DE" sz="1800" dirty="0" smtClean="0"/>
          </a:p>
          <a:p>
            <a:pPr>
              <a:buFont typeface="Wingdings" panose="05000000000000000000" pitchFamily="2" charset="2"/>
              <a:buChar char="Ø"/>
            </a:pPr>
            <a:endParaRPr lang="de-DE" sz="1800" dirty="0"/>
          </a:p>
          <a:p>
            <a:pPr marL="0" indent="0">
              <a:buNone/>
            </a:pPr>
            <a:endParaRPr lang="de-DE" sz="1800" dirty="0" smtClean="0"/>
          </a:p>
          <a:p>
            <a:pPr marL="0" indent="0">
              <a:buNone/>
            </a:pPr>
            <a:endParaRPr lang="de-DE" sz="1800" dirty="0" smtClean="0"/>
          </a:p>
        </p:txBody>
      </p:sp>
      <p:pic>
        <p:nvPicPr>
          <p:cNvPr id="7173" name="Picture 5" descr="C:\Users\67ktDotzauerD\AppData\Local\Microsoft\Windows\Temporary Internet Files\Content.IE5\JYUUPR67\maerchen_prinzessi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9" y="4725144"/>
            <a:ext cx="2088232" cy="18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693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Mit den Eltern Hand in Hand</a:t>
            </a:r>
            <a:endParaRPr lang="de-DE" sz="2400" b="1" dirty="0"/>
          </a:p>
        </p:txBody>
      </p:sp>
      <p:sp>
        <p:nvSpPr>
          <p:cNvPr id="3" name="Inhaltsplatzhalter 2"/>
          <p:cNvSpPr>
            <a:spLocks noGrp="1"/>
          </p:cNvSpPr>
          <p:nvPr>
            <p:ph idx="1"/>
          </p:nvPr>
        </p:nvSpPr>
        <p:spPr>
          <a:xfrm>
            <a:off x="251520" y="1268760"/>
            <a:ext cx="8229600" cy="4857403"/>
          </a:xfrm>
        </p:spPr>
        <p:txBody>
          <a:bodyPr>
            <a:normAutofit fontScale="92500" lnSpcReduction="10000"/>
          </a:bodyPr>
          <a:lstStyle/>
          <a:p>
            <a:pPr>
              <a:buFont typeface="Wingdings" panose="05000000000000000000" pitchFamily="2" charset="2"/>
              <a:buChar char="Ø"/>
            </a:pPr>
            <a:endParaRPr lang="de-DE" sz="1800" dirty="0" smtClean="0"/>
          </a:p>
          <a:p>
            <a:pPr>
              <a:buFont typeface="Wingdings" panose="05000000000000000000" pitchFamily="2" charset="2"/>
              <a:buChar char="Ø"/>
            </a:pPr>
            <a:endParaRPr lang="de-DE" sz="1800" dirty="0"/>
          </a:p>
          <a:p>
            <a:pPr>
              <a:buFont typeface="Wingdings" panose="05000000000000000000" pitchFamily="2" charset="2"/>
              <a:buChar char="Ø"/>
            </a:pPr>
            <a:r>
              <a:rPr lang="de-DE" sz="1600" dirty="0" smtClean="0"/>
              <a:t>Elterngespräche finden regelmäßig statt, dabei sprechen wir auch über die sprachliche Entwicklung des Kindes.</a:t>
            </a:r>
          </a:p>
          <a:p>
            <a:pPr marL="0" indent="0">
              <a:buNone/>
            </a:pPr>
            <a:r>
              <a:rPr lang="de-DE" sz="1600" dirty="0" smtClean="0"/>
              <a:t>        Bei Mehrsprachigkeit auch mit Dolmetscher.</a:t>
            </a:r>
          </a:p>
          <a:p>
            <a:pPr>
              <a:buFont typeface="Wingdings" panose="05000000000000000000" pitchFamily="2" charset="2"/>
              <a:buChar char="Ø"/>
            </a:pPr>
            <a:r>
              <a:rPr lang="de-DE" sz="1600" dirty="0" smtClean="0"/>
              <a:t>Bei uns können täglich Kinderbücher (viele bilinguale </a:t>
            </a:r>
            <a:r>
              <a:rPr lang="de-DE" sz="1600" dirty="0"/>
              <a:t>B</a:t>
            </a:r>
            <a:r>
              <a:rPr lang="de-DE" sz="1600" dirty="0" smtClean="0"/>
              <a:t>ücher) ausgeliehen werden.</a:t>
            </a:r>
          </a:p>
          <a:p>
            <a:pPr>
              <a:buFont typeface="Wingdings" panose="05000000000000000000" pitchFamily="2" charset="2"/>
              <a:buChar char="Ø"/>
            </a:pPr>
            <a:r>
              <a:rPr lang="de-DE" sz="1600" dirty="0" smtClean="0"/>
              <a:t>Die Spielothek ist 2x wöchentlich geöffnet.</a:t>
            </a:r>
          </a:p>
          <a:p>
            <a:pPr>
              <a:buFont typeface="Wingdings" panose="05000000000000000000" pitchFamily="2" charset="2"/>
              <a:buChar char="Ø"/>
            </a:pPr>
            <a:r>
              <a:rPr lang="de-DE" sz="1600" dirty="0" smtClean="0"/>
              <a:t>1x wöchentlich findet das Elternkaffee statt.</a:t>
            </a:r>
          </a:p>
          <a:p>
            <a:pPr>
              <a:buFont typeface="Wingdings" panose="05000000000000000000" pitchFamily="2" charset="2"/>
              <a:buChar char="Ø"/>
            </a:pPr>
            <a:r>
              <a:rPr lang="de-DE" sz="1600" dirty="0" smtClean="0"/>
              <a:t>Die Eltern sind regelmäßig zu </a:t>
            </a:r>
            <a:r>
              <a:rPr lang="de-DE" sz="1600" dirty="0"/>
              <a:t>V</a:t>
            </a:r>
            <a:r>
              <a:rPr lang="de-DE" sz="1600" dirty="0" smtClean="0"/>
              <a:t>orführungen ihrer Kinder bei uns im Haus eingeladen.</a:t>
            </a:r>
          </a:p>
          <a:p>
            <a:pPr>
              <a:buFont typeface="Wingdings" panose="05000000000000000000" pitchFamily="2" charset="2"/>
              <a:buChar char="Ø"/>
            </a:pPr>
            <a:r>
              <a:rPr lang="de-DE" sz="1600" dirty="0"/>
              <a:t>D</a:t>
            </a:r>
            <a:r>
              <a:rPr lang="de-DE" sz="1600" dirty="0" smtClean="0"/>
              <a:t>igitale Bilderrahmen ermöglichen Eltern Einblicke in den </a:t>
            </a:r>
            <a:r>
              <a:rPr lang="de-DE" sz="1600" dirty="0" err="1" smtClean="0"/>
              <a:t>Kiga</a:t>
            </a:r>
            <a:r>
              <a:rPr lang="de-DE" sz="1600" dirty="0" smtClean="0"/>
              <a:t>-Alltag.</a:t>
            </a:r>
          </a:p>
          <a:p>
            <a:pPr>
              <a:buFont typeface="Wingdings" panose="05000000000000000000" pitchFamily="2" charset="2"/>
              <a:buChar char="Ø"/>
            </a:pPr>
            <a:r>
              <a:rPr lang="de-DE" sz="1600" dirty="0" smtClean="0"/>
              <a:t>Das Portfolio kann -in Absprache mit dem Kind - mit nach Hause genommen werden.</a:t>
            </a:r>
          </a:p>
          <a:p>
            <a:pPr>
              <a:buFont typeface="Wingdings" panose="05000000000000000000" pitchFamily="2" charset="2"/>
              <a:buChar char="Ø"/>
            </a:pPr>
            <a:r>
              <a:rPr lang="de-DE" sz="1600" dirty="0" smtClean="0"/>
              <a:t>Eltern dürfen das Portfolio mitgestalten.</a:t>
            </a:r>
          </a:p>
          <a:p>
            <a:pPr>
              <a:buFont typeface="Wingdings" panose="05000000000000000000" pitchFamily="2" charset="2"/>
              <a:buChar char="Ø"/>
            </a:pPr>
            <a:r>
              <a:rPr lang="de-DE" sz="1600" dirty="0" smtClean="0"/>
              <a:t>Wir wünschen uns die Mitarbeit von Eltern bei Projekten und Lernwerkstätten.</a:t>
            </a:r>
          </a:p>
          <a:p>
            <a:pPr>
              <a:buFont typeface="Wingdings" panose="05000000000000000000" pitchFamily="2" charset="2"/>
              <a:buChar char="Ø"/>
            </a:pPr>
            <a:r>
              <a:rPr lang="de-DE" sz="1600" dirty="0" smtClean="0"/>
              <a:t>Wir stellen Eltern regelmäßig Inhalte unserer Sprachkonzeption vor.</a:t>
            </a:r>
          </a:p>
          <a:p>
            <a:pPr>
              <a:buFont typeface="Wingdings" panose="05000000000000000000" pitchFamily="2" charset="2"/>
              <a:buChar char="Ø"/>
            </a:pPr>
            <a:r>
              <a:rPr lang="de-DE" sz="1600" dirty="0" smtClean="0"/>
              <a:t>Die Eltern können sich über unsere Flyer informieren.</a:t>
            </a:r>
          </a:p>
          <a:p>
            <a:pPr>
              <a:buFont typeface="Wingdings" panose="05000000000000000000" pitchFamily="2" charset="2"/>
              <a:buChar char="Ø"/>
            </a:pPr>
            <a:r>
              <a:rPr lang="de-DE" sz="1600" dirty="0" smtClean="0"/>
              <a:t>Die PPP „</a:t>
            </a:r>
            <a:r>
              <a:rPr lang="de-DE" sz="1600" dirty="0" err="1" smtClean="0"/>
              <a:t>Literacy</a:t>
            </a:r>
            <a:r>
              <a:rPr lang="de-DE" sz="1600" dirty="0" smtClean="0"/>
              <a:t>“ zeigt Inhalte unserer Sprachkonzeption.</a:t>
            </a:r>
          </a:p>
          <a:p>
            <a:pPr>
              <a:buFont typeface="Wingdings" panose="05000000000000000000" pitchFamily="2" charset="2"/>
              <a:buChar char="Ø"/>
            </a:pPr>
            <a:r>
              <a:rPr lang="de-DE" sz="1600" dirty="0" err="1" smtClean="0"/>
              <a:t>Hörclub</a:t>
            </a:r>
            <a:r>
              <a:rPr lang="de-DE" sz="1600" dirty="0" smtClean="0"/>
              <a:t> – Eltern erhalten einen Hospitations-Gutschein.</a:t>
            </a:r>
          </a:p>
          <a:p>
            <a:pPr>
              <a:buFont typeface="Wingdings" panose="05000000000000000000" pitchFamily="2" charset="2"/>
              <a:buChar char="Ø"/>
            </a:pPr>
            <a:r>
              <a:rPr lang="de-DE" sz="1600" dirty="0" smtClean="0"/>
              <a:t>Aushänge und Einladungen werden mehrsprachig gestaltet und über digitale Medien abgespielt.</a:t>
            </a:r>
          </a:p>
          <a:p>
            <a:pPr>
              <a:buFont typeface="Wingdings" panose="05000000000000000000" pitchFamily="2" charset="2"/>
              <a:buChar char="Ø"/>
            </a:pPr>
            <a:r>
              <a:rPr lang="de-DE" sz="1600" dirty="0" smtClean="0"/>
              <a:t>Elternpost mehrsprachig und  auch per E-Mail.</a:t>
            </a:r>
            <a:endParaRPr lang="de-DE" sz="1600" dirty="0"/>
          </a:p>
        </p:txBody>
      </p:sp>
      <p:pic>
        <p:nvPicPr>
          <p:cNvPr id="8194" name="Picture 2" descr="C:\Users\67ktDotzauerD\AppData\Local\Microsoft\Windows\Temporary Internet Files\Content.IE5\VHP7MBGB\paren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77779"/>
            <a:ext cx="1707587" cy="10801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ymail_attachmentId610" descr="ec5ec5f5-f775-425c-a455-062b60f6661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3140968"/>
            <a:ext cx="1624492" cy="216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283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8568952" cy="418058"/>
          </a:xfrm>
        </p:spPr>
        <p:txBody>
          <a:bodyPr>
            <a:normAutofit/>
          </a:bodyPr>
          <a:lstStyle/>
          <a:p>
            <a:r>
              <a:rPr lang="de-DE" sz="2000" b="1" dirty="0" smtClean="0"/>
              <a:t>Zuhören eine Basiskompetenz für Sprache</a:t>
            </a:r>
            <a:endParaRPr lang="de-DE" sz="2000" b="1" dirty="0"/>
          </a:p>
        </p:txBody>
      </p:sp>
      <p:sp>
        <p:nvSpPr>
          <p:cNvPr id="3" name="Inhaltsplatzhalter 2"/>
          <p:cNvSpPr>
            <a:spLocks noGrp="1"/>
          </p:cNvSpPr>
          <p:nvPr>
            <p:ph idx="1"/>
          </p:nvPr>
        </p:nvSpPr>
        <p:spPr>
          <a:xfrm>
            <a:off x="395536" y="764704"/>
            <a:ext cx="8219256" cy="5904656"/>
          </a:xfrm>
        </p:spPr>
        <p:txBody>
          <a:bodyPr numCol="1">
            <a:normAutofit/>
          </a:bodyPr>
          <a:lstStyle/>
          <a:p>
            <a:pPr marL="0" indent="0">
              <a:buNone/>
            </a:pPr>
            <a:r>
              <a:rPr lang="de-DE" sz="1600" dirty="0"/>
              <a:t> </a:t>
            </a:r>
            <a:r>
              <a:rPr lang="de-DE" sz="1600" dirty="0" smtClean="0"/>
              <a:t>Schwerpunkt: Zuhören bei Lilo Lausch – Beispiel einer Hörclubstunde</a:t>
            </a:r>
          </a:p>
          <a:p>
            <a:pPr>
              <a:buFont typeface="Wingdings" panose="05000000000000000000" pitchFamily="2" charset="2"/>
              <a:buChar char="Ø"/>
            </a:pPr>
            <a:r>
              <a:rPr lang="de-DE" sz="1600" dirty="0" smtClean="0"/>
              <a:t> Wir beginnen mit dem Lilo Lausch Lied. </a:t>
            </a:r>
          </a:p>
          <a:p>
            <a:pPr>
              <a:buFont typeface="Wingdings" panose="05000000000000000000" pitchFamily="2" charset="2"/>
              <a:buChar char="Ø"/>
            </a:pPr>
            <a:r>
              <a:rPr lang="de-DE" sz="1600" dirty="0" smtClean="0"/>
              <a:t>Jedes Kind macht sich selbst eine Ohrenmassage.</a:t>
            </a:r>
          </a:p>
          <a:p>
            <a:pPr>
              <a:buFont typeface="Wingdings" panose="05000000000000000000" pitchFamily="2" charset="2"/>
              <a:buChar char="Ø"/>
            </a:pPr>
            <a:r>
              <a:rPr lang="de-DE" sz="1600" dirty="0" smtClean="0"/>
              <a:t>Thema wird konkretisiert: Hörgeschichten , Hörübungen, Hörmemory ,</a:t>
            </a:r>
            <a:r>
              <a:rPr lang="de-DE" sz="1600" dirty="0"/>
              <a:t> </a:t>
            </a:r>
            <a:r>
              <a:rPr lang="de-DE" sz="1600" dirty="0" smtClean="0"/>
              <a:t> Geräusche hören und erkennen. Verschiedene Sprachen hören  und kennenlernen.</a:t>
            </a:r>
          </a:p>
          <a:p>
            <a:pPr>
              <a:buFont typeface="Wingdings" panose="05000000000000000000" pitchFamily="2" charset="2"/>
              <a:buChar char="Ø"/>
            </a:pPr>
            <a:r>
              <a:rPr lang="de-DE" sz="1600" dirty="0" smtClean="0"/>
              <a:t>Abschlusslied</a:t>
            </a:r>
          </a:p>
          <a:p>
            <a:endParaRPr lang="de-DE" sz="1600" dirty="0" smtClean="0"/>
          </a:p>
          <a:p>
            <a:pPr marL="0" indent="0">
              <a:buNone/>
            </a:pPr>
            <a:r>
              <a:rPr lang="de-DE" sz="1600" dirty="0" smtClean="0"/>
              <a:t> Im </a:t>
            </a:r>
            <a:r>
              <a:rPr lang="de-DE" sz="1600" dirty="0" err="1" smtClean="0"/>
              <a:t>Hörclub</a:t>
            </a:r>
            <a:r>
              <a:rPr lang="de-DE" sz="1600" dirty="0" smtClean="0"/>
              <a:t>  (findet einmal wöchentlich statt) wollen wir</a:t>
            </a:r>
          </a:p>
          <a:p>
            <a:pPr>
              <a:buFont typeface="Wingdings" panose="05000000000000000000" pitchFamily="2" charset="2"/>
              <a:buChar char="Ø"/>
            </a:pPr>
            <a:r>
              <a:rPr lang="de-DE" sz="1600" dirty="0" smtClean="0"/>
              <a:t>Das  Zuhören schärfen </a:t>
            </a:r>
          </a:p>
          <a:p>
            <a:pPr>
              <a:buFont typeface="Wingdings" panose="05000000000000000000" pitchFamily="2" charset="2"/>
              <a:buChar char="Ø"/>
            </a:pPr>
            <a:r>
              <a:rPr lang="de-DE" sz="1600" dirty="0" smtClean="0"/>
              <a:t>Eine ruhige Atmosphäre schaffen um genaues  „Zuhören“ zu ermöglichen.</a:t>
            </a:r>
          </a:p>
          <a:p>
            <a:pPr>
              <a:buFont typeface="Wingdings" panose="05000000000000000000" pitchFamily="2" charset="2"/>
              <a:buChar char="Ø"/>
            </a:pPr>
            <a:r>
              <a:rPr lang="de-DE" sz="1600" dirty="0" smtClean="0"/>
              <a:t>Jedem Kind hat ausreichend Zeit geben um Gehörtes zu erkennen.</a:t>
            </a:r>
          </a:p>
          <a:p>
            <a:pPr>
              <a:buFont typeface="Wingdings" panose="05000000000000000000" pitchFamily="2" charset="2"/>
              <a:buChar char="Ø"/>
            </a:pPr>
            <a:r>
              <a:rPr lang="de-DE" sz="1600" dirty="0" smtClean="0"/>
              <a:t>Die Mehrsprachigkeit  unterstützen.</a:t>
            </a:r>
          </a:p>
          <a:p>
            <a:pPr>
              <a:buFont typeface="Wingdings" panose="05000000000000000000" pitchFamily="2" charset="2"/>
              <a:buChar char="Ø"/>
            </a:pPr>
            <a:r>
              <a:rPr lang="de-DE" sz="1600" dirty="0" smtClean="0"/>
              <a:t>Interkulturelle Kompetenzen wertschätzen.</a:t>
            </a:r>
          </a:p>
          <a:p>
            <a:pPr marL="0" indent="0">
              <a:buNone/>
            </a:pPr>
            <a:endParaRPr lang="de-DE" sz="1600" dirty="0" smtClean="0"/>
          </a:p>
          <a:p>
            <a:pPr marL="0" indent="0">
              <a:buNone/>
            </a:pPr>
            <a:r>
              <a:rPr lang="de-DE" sz="1600" dirty="0" smtClean="0"/>
              <a:t>Kompetenzerweiterung in den Bereichen:</a:t>
            </a:r>
          </a:p>
          <a:p>
            <a:pPr marL="0" indent="0">
              <a:buNone/>
            </a:pPr>
            <a:r>
              <a:rPr lang="de-DE" sz="1600" b="1" dirty="0" smtClean="0"/>
              <a:t>Zuhören </a:t>
            </a:r>
            <a:r>
              <a:rPr lang="de-DE" sz="1600" dirty="0" smtClean="0"/>
              <a:t>– Grundvoraussetzung der Sprache </a:t>
            </a:r>
          </a:p>
          <a:p>
            <a:pPr marL="0" indent="0">
              <a:buNone/>
            </a:pPr>
            <a:r>
              <a:rPr lang="de-DE" sz="1600" b="1" dirty="0" smtClean="0"/>
              <a:t>Medienkompetenz</a:t>
            </a:r>
            <a:r>
              <a:rPr lang="de-DE" sz="1600" dirty="0" smtClean="0"/>
              <a:t> </a:t>
            </a:r>
          </a:p>
          <a:p>
            <a:pPr marL="0" indent="0">
              <a:buNone/>
            </a:pPr>
            <a:r>
              <a:rPr lang="de-DE" sz="1600" b="1" dirty="0" smtClean="0"/>
              <a:t>Interkulturelle </a:t>
            </a:r>
            <a:r>
              <a:rPr lang="de-DE" sz="1600" b="1" dirty="0"/>
              <a:t>Kompetenz </a:t>
            </a:r>
            <a:r>
              <a:rPr lang="de-DE" sz="1600" b="1" dirty="0" smtClean="0"/>
              <a:t>– </a:t>
            </a:r>
            <a:r>
              <a:rPr lang="de-DE" sz="1600" dirty="0" smtClean="0"/>
              <a:t>Wertschätzung der Erstsprache, Selbstbewusstsein</a:t>
            </a:r>
            <a:endParaRPr lang="de-DE" sz="1600" b="1" dirty="0" smtClean="0"/>
          </a:p>
          <a:p>
            <a:pPr marL="0" indent="0">
              <a:buNone/>
            </a:pPr>
            <a:r>
              <a:rPr lang="de-DE" sz="1600" dirty="0" smtClean="0"/>
              <a:t>Konzentrationsfähigkeit, Merkfähigkeit, Sozialkompetenz, </a:t>
            </a:r>
            <a:r>
              <a:rPr lang="de-DE" sz="1600" dirty="0" err="1" smtClean="0"/>
              <a:t>Literacy</a:t>
            </a:r>
            <a:r>
              <a:rPr lang="de-DE" sz="1600" dirty="0" smtClean="0"/>
              <a:t>     </a:t>
            </a:r>
          </a:p>
          <a:p>
            <a:pPr marL="0" indent="0">
              <a:buNone/>
            </a:pPr>
            <a:r>
              <a:rPr lang="de-DE" sz="1600" b="1" dirty="0" smtClean="0"/>
              <a:t>Eltern erhalten einen Teilnahmegutschein.</a:t>
            </a:r>
            <a:r>
              <a:rPr lang="de-DE" sz="1600" dirty="0" smtClean="0"/>
              <a:t>                            </a:t>
            </a:r>
          </a:p>
          <a:p>
            <a:pPr marL="0" indent="0">
              <a:buNone/>
            </a:pPr>
            <a:endParaRPr lang="de-DE" sz="1600" dirty="0" smtClean="0"/>
          </a:p>
          <a:p>
            <a:pPr>
              <a:buFont typeface="Wingdings" panose="05000000000000000000" pitchFamily="2" charset="2"/>
              <a:buChar char="Ø"/>
            </a:pPr>
            <a:endParaRPr lang="de-DE" sz="1600" dirty="0"/>
          </a:p>
          <a:p>
            <a:pPr>
              <a:buFont typeface="Wingdings" panose="05000000000000000000" pitchFamily="2" charset="2"/>
              <a:buChar char="Ø"/>
            </a:pPr>
            <a:endParaRPr lang="de-DE" sz="1600" dirty="0"/>
          </a:p>
        </p:txBody>
      </p:sp>
      <p:graphicFrame>
        <p:nvGraphicFramePr>
          <p:cNvPr id="4" name="Objekt 3"/>
          <p:cNvGraphicFramePr>
            <a:graphicFrameLocks noChangeAspect="1"/>
          </p:cNvGraphicFramePr>
          <p:nvPr>
            <p:extLst>
              <p:ext uri="{D42A27DB-BD31-4B8C-83A1-F6EECF244321}">
                <p14:modId xmlns:p14="http://schemas.microsoft.com/office/powerpoint/2010/main" val="4235326942"/>
              </p:ext>
            </p:extLst>
          </p:nvPr>
        </p:nvGraphicFramePr>
        <p:xfrm>
          <a:off x="6444208" y="-819472"/>
          <a:ext cx="1533525" cy="390525"/>
        </p:xfrm>
        <a:graphic>
          <a:graphicData uri="http://schemas.openxmlformats.org/presentationml/2006/ole">
            <mc:AlternateContent xmlns:mc="http://schemas.openxmlformats.org/markup-compatibility/2006">
              <mc:Choice xmlns:v="urn:schemas-microsoft-com:vml" Requires="v">
                <p:oleObj spid="_x0000_s2115" name="Arbeitsblatt" r:id="rId4" imgW="1533620" imgH="390620" progId="Excel.Sheet.12">
                  <p:embed/>
                </p:oleObj>
              </mc:Choice>
              <mc:Fallback>
                <p:oleObj name="Arbeitsblatt" r:id="rId4" imgW="1533620" imgH="390620" progId="Excel.Sheet.12">
                  <p:embed/>
                  <p:pic>
                    <p:nvPicPr>
                      <p:cNvPr id="0" name=""/>
                      <p:cNvPicPr/>
                      <p:nvPr/>
                    </p:nvPicPr>
                    <p:blipFill>
                      <a:blip r:embed="rId5"/>
                      <a:stretch>
                        <a:fillRect/>
                      </a:stretch>
                    </p:blipFill>
                    <p:spPr>
                      <a:xfrm>
                        <a:off x="6444208" y="-819472"/>
                        <a:ext cx="1533525" cy="390525"/>
                      </a:xfrm>
                      <a:prstGeom prst="rect">
                        <a:avLst/>
                      </a:prstGeom>
                    </p:spPr>
                  </p:pic>
                </p:oleObj>
              </mc:Fallback>
            </mc:AlternateContent>
          </a:graphicData>
        </a:graphic>
      </p:graphicFrame>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3933056"/>
            <a:ext cx="24384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6" y="116632"/>
            <a:ext cx="1579563"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465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b="1" dirty="0" smtClean="0"/>
              <a:t>                 Mehrsprachigkeit und interkultureller Dialog </a:t>
            </a:r>
            <a:endParaRPr lang="de-DE" sz="2400" b="1" dirty="0"/>
          </a:p>
        </p:txBody>
      </p:sp>
      <p:sp>
        <p:nvSpPr>
          <p:cNvPr id="3" name="Inhaltsplatzhalter 2"/>
          <p:cNvSpPr>
            <a:spLocks noGrp="1"/>
          </p:cNvSpPr>
          <p:nvPr>
            <p:ph idx="1"/>
          </p:nvPr>
        </p:nvSpPr>
        <p:spPr>
          <a:xfrm>
            <a:off x="457200" y="1340768"/>
            <a:ext cx="8229600" cy="4785395"/>
          </a:xfrm>
        </p:spPr>
        <p:txBody>
          <a:bodyPr>
            <a:normAutofit fontScale="92500" lnSpcReduction="20000"/>
          </a:bodyPr>
          <a:lstStyle/>
          <a:p>
            <a:pPr marL="0" indent="0">
              <a:buNone/>
            </a:pPr>
            <a:r>
              <a:rPr lang="de-DE" sz="1800" b="1" dirty="0" smtClean="0"/>
              <a:t>So leben wir Mehrsprachigkeit:</a:t>
            </a:r>
          </a:p>
          <a:p>
            <a:pPr marL="0" indent="0">
              <a:buNone/>
            </a:pPr>
            <a:r>
              <a:rPr lang="de-DE" sz="1800" dirty="0" smtClean="0">
                <a:solidFill>
                  <a:srgbClr val="FF0000"/>
                </a:solidFill>
              </a:rPr>
              <a:t>Dazu gehört:</a:t>
            </a:r>
          </a:p>
          <a:p>
            <a:pPr>
              <a:buFont typeface="Wingdings" panose="05000000000000000000" pitchFamily="2" charset="2"/>
              <a:buChar char="Ø"/>
            </a:pPr>
            <a:r>
              <a:rPr lang="de-DE" sz="1800" dirty="0" smtClean="0"/>
              <a:t>Die mehrsprachige Begrüßung im Elternwartebereich.</a:t>
            </a:r>
          </a:p>
          <a:p>
            <a:pPr>
              <a:buFont typeface="Wingdings" panose="05000000000000000000" pitchFamily="2" charset="2"/>
              <a:buChar char="Ø"/>
            </a:pPr>
            <a:r>
              <a:rPr lang="de-DE" sz="1800" dirty="0" smtClean="0"/>
              <a:t>Unsere zweisprachigen Bilderbücher und Spielmaterial (Memory, Bildkarten).</a:t>
            </a:r>
          </a:p>
          <a:p>
            <a:pPr>
              <a:buFont typeface="Wingdings" panose="05000000000000000000" pitchFamily="2" charset="2"/>
              <a:buChar char="Ø"/>
            </a:pPr>
            <a:r>
              <a:rPr lang="de-DE" sz="1800" dirty="0" smtClean="0"/>
              <a:t>Mehrsprachige Elternbriefe, evtl. Unterstützung durch Dolmetscher.</a:t>
            </a:r>
          </a:p>
          <a:p>
            <a:pPr>
              <a:buFont typeface="Wingdings" panose="05000000000000000000" pitchFamily="2" charset="2"/>
              <a:buChar char="Ø"/>
            </a:pPr>
            <a:r>
              <a:rPr lang="de-DE" sz="1800" dirty="0" smtClean="0"/>
              <a:t>Interkulturelle Feste und Feiern.</a:t>
            </a:r>
          </a:p>
          <a:p>
            <a:pPr>
              <a:buFont typeface="Wingdings" panose="05000000000000000000" pitchFamily="2" charset="2"/>
              <a:buChar char="Ø"/>
            </a:pPr>
            <a:r>
              <a:rPr lang="de-DE" sz="1800" dirty="0" smtClean="0"/>
              <a:t>Wir sprechen mit den Eltern über die sprachliche Entwicklung mehrsprachig aufwachsender Kinder. </a:t>
            </a:r>
          </a:p>
          <a:p>
            <a:pPr>
              <a:buFont typeface="Wingdings" panose="05000000000000000000" pitchFamily="2" charset="2"/>
              <a:buChar char="Ø"/>
            </a:pPr>
            <a:r>
              <a:rPr lang="de-DE" sz="1800" dirty="0" smtClean="0"/>
              <a:t>Film zur Eingewöhnung in mehreren Sprachen</a:t>
            </a:r>
          </a:p>
          <a:p>
            <a:pPr>
              <a:buFont typeface="Wingdings" panose="05000000000000000000" pitchFamily="2" charset="2"/>
              <a:buChar char="Ø"/>
            </a:pPr>
            <a:r>
              <a:rPr lang="de-DE" sz="1800" dirty="0" smtClean="0"/>
              <a:t>Mehrsprachige Aufnahmekarten</a:t>
            </a:r>
          </a:p>
          <a:p>
            <a:pPr>
              <a:buFont typeface="Wingdings" panose="05000000000000000000" pitchFamily="2" charset="2"/>
              <a:buChar char="Ø"/>
            </a:pPr>
            <a:r>
              <a:rPr lang="de-DE" sz="1800" dirty="0" smtClean="0"/>
              <a:t>Spezielles Bildmaterial</a:t>
            </a:r>
          </a:p>
          <a:p>
            <a:pPr>
              <a:buFont typeface="Wingdings" panose="05000000000000000000" pitchFamily="2" charset="2"/>
              <a:buChar char="Ø"/>
            </a:pPr>
            <a:r>
              <a:rPr lang="de-DE" sz="1800" dirty="0" smtClean="0"/>
              <a:t>Mehrsprachige Portfolioarbeit</a:t>
            </a:r>
          </a:p>
          <a:p>
            <a:pPr marL="0" indent="0">
              <a:buNone/>
            </a:pPr>
            <a:endParaRPr lang="de-DE" sz="1800" dirty="0" smtClean="0"/>
          </a:p>
          <a:p>
            <a:pPr marL="0" indent="0">
              <a:buNone/>
            </a:pPr>
            <a:endParaRPr lang="de-DE" sz="1800" dirty="0" smtClean="0"/>
          </a:p>
          <a:p>
            <a:pPr marL="0" indent="0">
              <a:buNone/>
            </a:pPr>
            <a:r>
              <a:rPr lang="de-DE" sz="1800" dirty="0" smtClean="0">
                <a:solidFill>
                  <a:srgbClr val="FF0000"/>
                </a:solidFill>
              </a:rPr>
              <a:t>Ziele:</a:t>
            </a:r>
          </a:p>
          <a:p>
            <a:pPr>
              <a:buFont typeface="Wingdings" panose="05000000000000000000" pitchFamily="2" charset="2"/>
              <a:buChar char="Ø"/>
            </a:pPr>
            <a:r>
              <a:rPr lang="de-DE" sz="1800" dirty="0" smtClean="0"/>
              <a:t>Mehrsprachigkeit in den Mittelpunkt stellen.</a:t>
            </a:r>
          </a:p>
          <a:p>
            <a:pPr>
              <a:buFont typeface="Wingdings" panose="05000000000000000000" pitchFamily="2" charset="2"/>
              <a:buChar char="Ø"/>
            </a:pPr>
            <a:r>
              <a:rPr lang="de-DE" sz="1800" dirty="0" smtClean="0"/>
              <a:t>Die Erstsprache aufwerten.</a:t>
            </a:r>
          </a:p>
          <a:p>
            <a:pPr>
              <a:buFont typeface="Wingdings" panose="05000000000000000000" pitchFamily="2" charset="2"/>
              <a:buChar char="Ø"/>
            </a:pPr>
            <a:r>
              <a:rPr lang="de-DE" sz="1800" dirty="0" smtClean="0"/>
              <a:t>Den interkulturellen Dialog fördern.</a:t>
            </a:r>
            <a:endParaRPr lang="de-DE" sz="1800" dirty="0"/>
          </a:p>
        </p:txBody>
      </p:sp>
      <p:sp>
        <p:nvSpPr>
          <p:cNvPr id="5" name="Ovale Legende 4"/>
          <p:cNvSpPr/>
          <p:nvPr/>
        </p:nvSpPr>
        <p:spPr>
          <a:xfrm>
            <a:off x="395536" y="261283"/>
            <a:ext cx="914400" cy="882663"/>
          </a:xfrm>
          <a:prstGeom prst="wedgeEllipseCallout">
            <a:avLst>
              <a:gd name="adj1" fmla="val 94956"/>
              <a:gd name="adj2" fmla="val 31006"/>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smtClean="0">
                <a:solidFill>
                  <a:schemeClr val="tx1"/>
                </a:solidFill>
              </a:rPr>
              <a:t>Schee</a:t>
            </a:r>
            <a:r>
              <a:rPr lang="de-DE" sz="1200" dirty="0" smtClean="0">
                <a:solidFill>
                  <a:schemeClr val="tx1"/>
                </a:solidFill>
              </a:rPr>
              <a:t>, </a:t>
            </a:r>
            <a:r>
              <a:rPr lang="de-DE" sz="1200" dirty="0" err="1" smtClean="0">
                <a:solidFill>
                  <a:schemeClr val="tx1"/>
                </a:solidFill>
              </a:rPr>
              <a:t>das´d</a:t>
            </a:r>
            <a:r>
              <a:rPr lang="de-DE" sz="1200" dirty="0" smtClean="0">
                <a:solidFill>
                  <a:schemeClr val="tx1"/>
                </a:solidFill>
              </a:rPr>
              <a:t> do bist.</a:t>
            </a:r>
            <a:endParaRPr lang="de-DE" sz="1200" dirty="0">
              <a:solidFill>
                <a:schemeClr val="tx1"/>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descr="C:\Users\67ktDotzauerD\AppData\Local\Microsoft\Windows\Temporary Internet Files\Content.IE5\5NUU7W6U\Copy%20of%20globe%20plus%20childr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573016"/>
            <a:ext cx="2586343" cy="260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Effect transition="in" filter="fade">
                                      <p:cBhvr>
                                        <p:cTn id="71" dur="1000"/>
                                        <p:tgtEl>
                                          <p:spTgt spid="3">
                                            <p:txEl>
                                              <p:pRg st="13" end="13"/>
                                            </p:txEl>
                                          </p:spTgt>
                                        </p:tgtEl>
                                      </p:cBhvr>
                                    </p:animEffect>
                                    <p:anim calcmode="lin" valueType="num">
                                      <p:cBhvr>
                                        <p:cTn id="7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xEl>
                                              <p:pRg st="14" end="14"/>
                                            </p:txEl>
                                          </p:spTgt>
                                        </p:tgtEl>
                                        <p:attrNameLst>
                                          <p:attrName>style.visibility</p:attrName>
                                        </p:attrNameLst>
                                      </p:cBhvr>
                                      <p:to>
                                        <p:strVal val="visible"/>
                                      </p:to>
                                    </p:set>
                                    <p:animEffect transition="in" filter="fade">
                                      <p:cBhvr>
                                        <p:cTn id="76" dur="1000"/>
                                        <p:tgtEl>
                                          <p:spTgt spid="3">
                                            <p:txEl>
                                              <p:pRg st="14" end="14"/>
                                            </p:txEl>
                                          </p:spTgt>
                                        </p:tgtEl>
                                      </p:cBhvr>
                                    </p:animEffect>
                                    <p:anim calcmode="lin" valueType="num">
                                      <p:cBhvr>
                                        <p:cTn id="7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
                                            <p:txEl>
                                              <p:pRg st="15" end="15"/>
                                            </p:txEl>
                                          </p:spTgt>
                                        </p:tgtEl>
                                        <p:attrNameLst>
                                          <p:attrName>style.visibility</p:attrName>
                                        </p:attrNameLst>
                                      </p:cBhvr>
                                      <p:to>
                                        <p:strVal val="visible"/>
                                      </p:to>
                                    </p:set>
                                    <p:animEffect transition="in" filter="fade">
                                      <p:cBhvr>
                                        <p:cTn id="81" dur="1000"/>
                                        <p:tgtEl>
                                          <p:spTgt spid="3">
                                            <p:txEl>
                                              <p:pRg st="15" end="15"/>
                                            </p:txEl>
                                          </p:spTgt>
                                        </p:tgtEl>
                                      </p:cBhvr>
                                    </p:animEffect>
                                    <p:anim calcmode="lin" valueType="num">
                                      <p:cBhvr>
                                        <p:cTn id="8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
                                            <p:txEl>
                                              <p:pRg st="16" end="16"/>
                                            </p:txEl>
                                          </p:spTgt>
                                        </p:tgtEl>
                                        <p:attrNameLst>
                                          <p:attrName>style.visibility</p:attrName>
                                        </p:attrNameLst>
                                      </p:cBhvr>
                                      <p:to>
                                        <p:strVal val="visible"/>
                                      </p:to>
                                    </p:set>
                                    <p:animEffect transition="in" filter="fade">
                                      <p:cBhvr>
                                        <p:cTn id="86" dur="1000"/>
                                        <p:tgtEl>
                                          <p:spTgt spid="3">
                                            <p:txEl>
                                              <p:pRg st="16" end="16"/>
                                            </p:txEl>
                                          </p:spTgt>
                                        </p:tgtEl>
                                      </p:cBhvr>
                                    </p:animEffect>
                                    <p:anim calcmode="lin" valueType="num">
                                      <p:cBhvr>
                                        <p:cTn id="87"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Musik ist die Sprache die alle verstehen</a:t>
            </a:r>
            <a:endParaRPr lang="de-DE" sz="2400" b="1" dirty="0"/>
          </a:p>
        </p:txBody>
      </p:sp>
      <p:sp>
        <p:nvSpPr>
          <p:cNvPr id="3" name="Inhaltsplatzhalter 2"/>
          <p:cNvSpPr>
            <a:spLocks noGrp="1"/>
          </p:cNvSpPr>
          <p:nvPr>
            <p:ph idx="1"/>
          </p:nvPr>
        </p:nvSpPr>
        <p:spPr>
          <a:xfrm>
            <a:off x="539552" y="1196752"/>
            <a:ext cx="8157591" cy="4886003"/>
          </a:xfrm>
        </p:spPr>
        <p:txBody>
          <a:bodyPr>
            <a:normAutofit/>
          </a:bodyPr>
          <a:lstStyle/>
          <a:p>
            <a:pPr marL="0" indent="0">
              <a:buNone/>
            </a:pPr>
            <a:r>
              <a:rPr lang="de-DE" sz="1200" i="1" dirty="0" smtClean="0"/>
              <a:t>„Es ist eigenartig, aber aus neurowissenschaftlicher Sicht spricht alles dafür, dass die nutzloseste Leistung, zu der</a:t>
            </a:r>
          </a:p>
          <a:p>
            <a:pPr marL="0" indent="0">
              <a:buNone/>
            </a:pPr>
            <a:r>
              <a:rPr lang="de-DE" sz="1200" i="1" dirty="0" smtClean="0"/>
              <a:t> Menschen befähigt sind – und das ist unzweifelhaft das unbekümmerte, absichtslose Singen – den größten </a:t>
            </a:r>
          </a:p>
          <a:p>
            <a:pPr marL="0" indent="0">
              <a:buNone/>
            </a:pPr>
            <a:r>
              <a:rPr lang="de-DE" sz="1200" i="1" dirty="0" smtClean="0"/>
              <a:t>Nutzeffekt für die Entwicklung von Kindern hat.“ </a:t>
            </a:r>
            <a:r>
              <a:rPr lang="de-DE" sz="1200" i="1" dirty="0" err="1" smtClean="0"/>
              <a:t>Hüther</a:t>
            </a:r>
            <a:r>
              <a:rPr lang="de-DE" sz="1200" i="1" dirty="0" smtClean="0"/>
              <a:t> 2009</a:t>
            </a:r>
            <a:endParaRPr lang="de-DE" sz="1200" i="1"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descr="C:\Users\67ktHuetherM\AppData\Local\Microsoft\Windows\Temporary Internet Files\Content.IE5\17EME83Q\acid_smiley__vector__by_tomroberts101-d52x11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647" y="1702289"/>
            <a:ext cx="382726" cy="430567"/>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11560" y="2276872"/>
            <a:ext cx="7776864" cy="4185761"/>
          </a:xfrm>
          <a:prstGeom prst="rect">
            <a:avLst/>
          </a:prstGeom>
          <a:noFill/>
        </p:spPr>
        <p:txBody>
          <a:bodyPr wrap="square" rtlCol="0">
            <a:spAutoFit/>
          </a:bodyPr>
          <a:lstStyle/>
          <a:p>
            <a:pPr marL="285750" indent="-285750">
              <a:buFont typeface="Wingdings" panose="05000000000000000000" pitchFamily="2" charset="2"/>
              <a:buChar char="Ø"/>
            </a:pPr>
            <a:r>
              <a:rPr lang="de-DE" sz="1400" dirty="0" smtClean="0"/>
              <a:t>Musik ist ein wesentlicher Bestandteil unserer Kultur und</a:t>
            </a:r>
          </a:p>
          <a:p>
            <a:pPr marL="285750" indent="-285750">
              <a:buFont typeface="Wingdings" panose="05000000000000000000" pitchFamily="2" charset="2"/>
              <a:buChar char="Ø"/>
            </a:pPr>
            <a:r>
              <a:rPr lang="de-DE" sz="1400" dirty="0"/>
              <a:t>e</a:t>
            </a:r>
            <a:r>
              <a:rPr lang="de-DE" sz="1400" dirty="0" smtClean="0"/>
              <a:t>in sehr wichtiger Bildungsbereich.</a:t>
            </a:r>
          </a:p>
          <a:p>
            <a:pPr marL="285750" indent="-285750">
              <a:buFont typeface="Wingdings" panose="05000000000000000000" pitchFamily="2" charset="2"/>
              <a:buChar char="Ø"/>
            </a:pPr>
            <a:r>
              <a:rPr lang="de-DE" sz="1400" dirty="0" smtClean="0"/>
              <a:t>Musik verbindet unterschiedlichste Kulturen.</a:t>
            </a:r>
          </a:p>
          <a:p>
            <a:pPr marL="285750" indent="-285750">
              <a:buFont typeface="Wingdings" panose="05000000000000000000" pitchFamily="2" charset="2"/>
              <a:buChar char="Ø"/>
            </a:pPr>
            <a:r>
              <a:rPr lang="de-DE" sz="1400" dirty="0" smtClean="0"/>
              <a:t>Musik stärkt das Gemeinschafsgefühl von Kindern und macht Spaß.</a:t>
            </a:r>
          </a:p>
          <a:p>
            <a:pPr marL="285750" indent="-285750">
              <a:buFont typeface="Wingdings" panose="05000000000000000000" pitchFamily="2" charset="2"/>
              <a:buChar char="Ø"/>
            </a:pPr>
            <a:r>
              <a:rPr lang="de-DE" sz="1400" dirty="0" smtClean="0"/>
              <a:t>Musik und Sprache sind eng miteinander verbunden.</a:t>
            </a:r>
          </a:p>
          <a:p>
            <a:endParaRPr lang="de-DE" sz="1400" dirty="0" smtClean="0"/>
          </a:p>
          <a:p>
            <a:r>
              <a:rPr lang="de-DE" sz="1400" dirty="0" smtClean="0"/>
              <a:t>Deshalb</a:t>
            </a:r>
          </a:p>
          <a:p>
            <a:pPr marL="285750" indent="-285750">
              <a:buFont typeface="Wingdings" panose="05000000000000000000" pitchFamily="2" charset="2"/>
              <a:buChar char="Ø"/>
            </a:pPr>
            <a:r>
              <a:rPr lang="de-DE" sz="1400" dirty="0" smtClean="0"/>
              <a:t>Singen wir viele Lieder und Verse im Morgenkreis.</a:t>
            </a:r>
          </a:p>
          <a:p>
            <a:pPr marL="285750" indent="-285750">
              <a:buFont typeface="Wingdings" panose="05000000000000000000" pitchFamily="2" charset="2"/>
              <a:buChar char="Ø"/>
            </a:pPr>
            <a:r>
              <a:rPr lang="de-DE" sz="1400" dirty="0" smtClean="0"/>
              <a:t>Stehen Musikinstrumente in jeder Gruppe zur </a:t>
            </a:r>
            <a:r>
              <a:rPr lang="de-DE" sz="1400" dirty="0"/>
              <a:t>V</a:t>
            </a:r>
            <a:r>
              <a:rPr lang="de-DE" sz="1400" dirty="0" smtClean="0"/>
              <a:t>erfügung.</a:t>
            </a:r>
          </a:p>
          <a:p>
            <a:pPr marL="285750" indent="-285750">
              <a:buFont typeface="Wingdings" panose="05000000000000000000" pitchFamily="2" charset="2"/>
              <a:buChar char="Ø"/>
            </a:pPr>
            <a:r>
              <a:rPr lang="de-DE" sz="1400" dirty="0" smtClean="0"/>
              <a:t>Es sind unterschiedliche Instrumente vorhanden.</a:t>
            </a:r>
          </a:p>
          <a:p>
            <a:pPr marL="285750" indent="-285750">
              <a:buFont typeface="Wingdings" panose="05000000000000000000" pitchFamily="2" charset="2"/>
              <a:buChar char="Ø"/>
            </a:pPr>
            <a:r>
              <a:rPr lang="de-DE" sz="1400" dirty="0" smtClean="0"/>
              <a:t>Wir singen auch im Freispiel viele Lieder mit den Kindern und begleiten diese mit Instrumenten (</a:t>
            </a:r>
            <a:r>
              <a:rPr lang="de-DE" sz="1400" dirty="0"/>
              <a:t>O</a:t>
            </a:r>
            <a:r>
              <a:rPr lang="de-DE" sz="1400" dirty="0" smtClean="0"/>
              <a:t>rff-Instrumente, </a:t>
            </a:r>
            <a:r>
              <a:rPr lang="de-DE" sz="1400" dirty="0" err="1" smtClean="0"/>
              <a:t>Bommwhackers</a:t>
            </a:r>
            <a:r>
              <a:rPr lang="de-DE" sz="1400" dirty="0" smtClean="0"/>
              <a:t>, Kinderharfe, </a:t>
            </a:r>
            <a:r>
              <a:rPr lang="de-DE" sz="1400" dirty="0" err="1" smtClean="0"/>
              <a:t>Autoharp</a:t>
            </a:r>
            <a:r>
              <a:rPr lang="de-DE" sz="1400" dirty="0" smtClean="0"/>
              <a:t>).</a:t>
            </a:r>
          </a:p>
          <a:p>
            <a:pPr marL="285750" indent="-285750">
              <a:buFont typeface="Wingdings" panose="05000000000000000000" pitchFamily="2" charset="2"/>
              <a:buChar char="Ø"/>
            </a:pPr>
            <a:r>
              <a:rPr lang="de-DE" sz="1400" dirty="0" smtClean="0"/>
              <a:t>Das Bistro wird musikalisch umrahmt (Musik hören).</a:t>
            </a:r>
          </a:p>
          <a:p>
            <a:pPr marL="285750" indent="-285750">
              <a:buFont typeface="Wingdings" panose="05000000000000000000" pitchFamily="2" charset="2"/>
              <a:buChar char="Ø"/>
            </a:pPr>
            <a:r>
              <a:rPr lang="de-DE" sz="1400" dirty="0" smtClean="0"/>
              <a:t>Rhythmen und Reime kommen täglich zum </a:t>
            </a:r>
            <a:r>
              <a:rPr lang="de-DE" sz="1400" dirty="0"/>
              <a:t>E</a:t>
            </a:r>
            <a:r>
              <a:rPr lang="de-DE" sz="1400" dirty="0" smtClean="0"/>
              <a:t>insatz.</a:t>
            </a:r>
          </a:p>
          <a:p>
            <a:pPr marL="285750" indent="-285750">
              <a:buFont typeface="Wingdings" panose="05000000000000000000" pitchFamily="2" charset="2"/>
              <a:buChar char="Ø"/>
            </a:pPr>
            <a:r>
              <a:rPr lang="de-DE" sz="1400" dirty="0" smtClean="0"/>
              <a:t>Der </a:t>
            </a:r>
            <a:r>
              <a:rPr lang="de-DE" sz="1400" dirty="0"/>
              <a:t>W</a:t>
            </a:r>
            <a:r>
              <a:rPr lang="de-DE" sz="1400" dirty="0" smtClean="0"/>
              <a:t>ortschatz erweitert sich (selten genutzte Wörter wie z.B. „reichen“).</a:t>
            </a:r>
          </a:p>
          <a:p>
            <a:pPr marL="285750" indent="-285750">
              <a:buFont typeface="Wingdings" panose="05000000000000000000" pitchFamily="2" charset="2"/>
              <a:buChar char="Ø"/>
            </a:pPr>
            <a:r>
              <a:rPr lang="de-DE" sz="1400" dirty="0" smtClean="0"/>
              <a:t>Wir bieten regelmäßig Bewegungs- und Tanzaktivitäten an.</a:t>
            </a:r>
          </a:p>
          <a:p>
            <a:pPr marL="285750" indent="-285750">
              <a:buFont typeface="Wingdings" panose="05000000000000000000" pitchFamily="2" charset="2"/>
              <a:buChar char="Ø"/>
            </a:pPr>
            <a:endParaRPr lang="de-DE" sz="1400" dirty="0" smtClean="0"/>
          </a:p>
          <a:p>
            <a:pPr marL="285750" indent="-285750">
              <a:buFont typeface="Wingdings" panose="05000000000000000000" pitchFamily="2" charset="2"/>
              <a:buChar char="Ø"/>
            </a:pPr>
            <a:endParaRPr lang="de-DE" sz="1400" dirty="0" smtClean="0"/>
          </a:p>
          <a:p>
            <a:pPr marL="285750" indent="-285750">
              <a:buFont typeface="Wingdings" panose="05000000000000000000" pitchFamily="2" charset="2"/>
              <a:buChar char="Ø"/>
            </a:pPr>
            <a:endParaRPr lang="de-DE" sz="1400" dirty="0"/>
          </a:p>
        </p:txBody>
      </p:sp>
      <p:pic>
        <p:nvPicPr>
          <p:cNvPr id="3075" name="Picture 3" descr="C:\Users\67ktHuetherM\AppData\Local\Microsoft\Windows\Temporary Internet Files\Content.IE5\6BSFJAIK\img_09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380548" flipV="1">
            <a:off x="6401659" y="2232439"/>
            <a:ext cx="2512809" cy="16752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67ktHuetherM\AppData\Local\Microsoft\Windows\Temporary Internet Files\Content.IE5\766KXTA3\220px-Autohar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27331">
            <a:off x="6923086" y="4767748"/>
            <a:ext cx="1124807"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1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4638"/>
            <a:ext cx="8219256" cy="1143000"/>
          </a:xfrm>
        </p:spPr>
        <p:txBody>
          <a:bodyPr>
            <a:normAutofit fontScale="90000"/>
          </a:bodyPr>
          <a:lstStyle/>
          <a:p>
            <a:pPr algn="l"/>
            <a:r>
              <a:rPr lang="de-DE" sz="2700" b="1" dirty="0" smtClean="0"/>
              <a:t>Sprache ist der Schlüssel zur Welt –</a:t>
            </a:r>
            <a:br>
              <a:rPr lang="de-DE" sz="2700" b="1" dirty="0" smtClean="0"/>
            </a:br>
            <a:r>
              <a:rPr lang="de-DE" sz="2200" b="1" dirty="0" smtClean="0"/>
              <a:t>durch diesen erschließen wir uns die Welt,</a:t>
            </a:r>
            <a:br>
              <a:rPr lang="de-DE" sz="2200" b="1" dirty="0" smtClean="0"/>
            </a:br>
            <a:r>
              <a:rPr lang="de-DE" sz="2200" b="1" dirty="0" smtClean="0"/>
              <a:t>treten mit Menschen in Kontakt und eignen uns Wissen an.</a:t>
            </a:r>
            <a:endParaRPr lang="de-DE" sz="2200" b="1" dirty="0"/>
          </a:p>
        </p:txBody>
      </p:sp>
      <p:pic>
        <p:nvPicPr>
          <p:cNvPr id="1032" name="Picture 8" descr="C:\Users\67ktDotzauerD\AppData\Local\Microsoft\Windows\Temporary Internet Files\Content.IE5\5CHCGM8F\2wQ6ahMXQIgO1z1fkf50K3HpG2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85991"/>
            <a:ext cx="4032448" cy="3908152"/>
          </a:xfrm>
          <a:prstGeom prst="rect">
            <a:avLst/>
          </a:prstGeom>
          <a:noFill/>
          <a:extLst>
            <a:ext uri="{909E8E84-426E-40DD-AFC4-6F175D3DCCD1}">
              <a14:hiddenFill xmlns:a14="http://schemas.microsoft.com/office/drawing/2010/main">
                <a:solidFill>
                  <a:srgbClr val="FFFFFF"/>
                </a:solidFill>
              </a14:hiddenFill>
            </a:ext>
          </a:extLst>
        </p:spPr>
      </p:pic>
      <p:sp>
        <p:nvSpPr>
          <p:cNvPr id="7" name="Ovale Legende 6"/>
          <p:cNvSpPr/>
          <p:nvPr/>
        </p:nvSpPr>
        <p:spPr>
          <a:xfrm>
            <a:off x="5014674" y="5582075"/>
            <a:ext cx="1537320" cy="1224136"/>
          </a:xfrm>
          <a:prstGeom prst="wedgeEllipseCallout">
            <a:avLst>
              <a:gd name="adj1" fmla="val -71434"/>
              <a:gd name="adj2" fmla="val -21577"/>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Vrei să te joci cu mine ?</a:t>
            </a:r>
            <a:endParaRPr lang="de-DE" dirty="0">
              <a:solidFill>
                <a:schemeClr val="tx1"/>
              </a:solidFill>
            </a:endParaRPr>
          </a:p>
        </p:txBody>
      </p:sp>
      <p:sp>
        <p:nvSpPr>
          <p:cNvPr id="15" name="Ovale Legende 14"/>
          <p:cNvSpPr/>
          <p:nvPr/>
        </p:nvSpPr>
        <p:spPr>
          <a:xfrm>
            <a:off x="5915000" y="1719046"/>
            <a:ext cx="1249288" cy="1133890"/>
          </a:xfrm>
          <a:prstGeom prst="wedgeEllipseCallout">
            <a:avLst>
              <a:gd name="adj1" fmla="val -153195"/>
              <a:gd name="adj2" fmla="val 65463"/>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Schön, dass Du da bist!</a:t>
            </a:r>
            <a:endParaRPr lang="de-DE" sz="1400" dirty="0">
              <a:solidFill>
                <a:schemeClr val="tx1"/>
              </a:solidFill>
            </a:endParaRPr>
          </a:p>
        </p:txBody>
      </p:sp>
      <p:sp>
        <p:nvSpPr>
          <p:cNvPr id="16" name="Ovale Legende 15"/>
          <p:cNvSpPr/>
          <p:nvPr/>
        </p:nvSpPr>
        <p:spPr>
          <a:xfrm>
            <a:off x="3439484" y="1340768"/>
            <a:ext cx="1564563" cy="770908"/>
          </a:xfrm>
          <a:prstGeom prst="wedgeEllipseCallout">
            <a:avLst>
              <a:gd name="adj1" fmla="val -39780"/>
              <a:gd name="adj2" fmla="val 183474"/>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Ich heiße…</a:t>
            </a:r>
            <a:endParaRPr lang="de-DE" dirty="0">
              <a:solidFill>
                <a:schemeClr val="tx1"/>
              </a:solidFill>
            </a:endParaRPr>
          </a:p>
        </p:txBody>
      </p:sp>
      <p:sp>
        <p:nvSpPr>
          <p:cNvPr id="17" name="Ovale Legende 16"/>
          <p:cNvSpPr/>
          <p:nvPr/>
        </p:nvSpPr>
        <p:spPr>
          <a:xfrm>
            <a:off x="2051720" y="5338108"/>
            <a:ext cx="1080120" cy="899204"/>
          </a:xfrm>
          <a:prstGeom prst="wedgeEllipseCallout">
            <a:avLst>
              <a:gd name="adj1" fmla="val 106599"/>
              <a:gd name="adj2" fmla="val -14570"/>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Wieso?</a:t>
            </a:r>
          </a:p>
          <a:p>
            <a:pPr algn="ctr"/>
            <a:r>
              <a:rPr lang="de-DE" sz="1000" dirty="0" smtClean="0">
                <a:solidFill>
                  <a:schemeClr val="tx1"/>
                </a:solidFill>
              </a:rPr>
              <a:t>Weshalb?</a:t>
            </a:r>
          </a:p>
          <a:p>
            <a:pPr algn="ctr"/>
            <a:r>
              <a:rPr lang="de-DE" sz="1000" dirty="0" smtClean="0">
                <a:solidFill>
                  <a:schemeClr val="tx1"/>
                </a:solidFill>
              </a:rPr>
              <a:t>Warum?</a:t>
            </a:r>
          </a:p>
        </p:txBody>
      </p:sp>
      <p:sp>
        <p:nvSpPr>
          <p:cNvPr id="18" name="Ovale Legende 17"/>
          <p:cNvSpPr/>
          <p:nvPr/>
        </p:nvSpPr>
        <p:spPr>
          <a:xfrm>
            <a:off x="1115616" y="1719046"/>
            <a:ext cx="1800200" cy="1206753"/>
          </a:xfrm>
          <a:prstGeom prst="wedgeEllipseCallout">
            <a:avLst>
              <a:gd name="adj1" fmla="val 51015"/>
              <a:gd name="adj2" fmla="val 116687"/>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smtClean="0">
              <a:solidFill>
                <a:schemeClr val="tx1"/>
              </a:solidFill>
            </a:endParaRPr>
          </a:p>
          <a:p>
            <a:pPr algn="ctr"/>
            <a:r>
              <a:rPr lang="de-DE" sz="1200" dirty="0" smtClean="0">
                <a:solidFill>
                  <a:schemeClr val="tx1"/>
                </a:solidFill>
              </a:rPr>
              <a:t>Willst Du mein Freund sein?</a:t>
            </a:r>
            <a:r>
              <a:rPr lang="de-DE" sz="1200" dirty="0">
                <a:solidFill>
                  <a:schemeClr val="tx1"/>
                </a:solidFill>
              </a:rPr>
              <a:t/>
            </a:r>
            <a:br>
              <a:rPr lang="de-DE" sz="1200" dirty="0">
                <a:solidFill>
                  <a:schemeClr val="tx1"/>
                </a:solidFill>
              </a:rPr>
            </a:br>
            <a:r>
              <a:rPr lang="de-DE" sz="1200" dirty="0" smtClean="0">
                <a:solidFill>
                  <a:srgbClr val="FFC000"/>
                </a:solidFill>
              </a:rPr>
              <a:t>Du</a:t>
            </a:r>
            <a:endParaRPr lang="de-DE" sz="1200" dirty="0">
              <a:solidFill>
                <a:srgbClr val="FFC000"/>
              </a:solidFill>
            </a:endParaRPr>
          </a:p>
        </p:txBody>
      </p:sp>
      <p:sp>
        <p:nvSpPr>
          <p:cNvPr id="19" name="Ovale Legende 18"/>
          <p:cNvSpPr/>
          <p:nvPr/>
        </p:nvSpPr>
        <p:spPr>
          <a:xfrm>
            <a:off x="6444208" y="2969708"/>
            <a:ext cx="1368152" cy="1052877"/>
          </a:xfrm>
          <a:prstGeom prst="wedgeEllipseCallout">
            <a:avLst>
              <a:gd name="adj1" fmla="val -90842"/>
              <a:gd name="adj2" fmla="val 94497"/>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ru-RU" altLang="de-DE" sz="1200" dirty="0">
                <a:solidFill>
                  <a:schemeClr val="tx1"/>
                </a:solidFill>
                <a:latin typeface="Arial Unicode MS" pitchFamily="34" charset="-128"/>
                <a:cs typeface="Arial" pitchFamily="34" charset="0"/>
              </a:rPr>
              <a:t>Вам нравится играть со мной ?</a:t>
            </a:r>
            <a:r>
              <a:rPr lang="ru-RU" altLang="de-DE" sz="1200" dirty="0">
                <a:solidFill>
                  <a:schemeClr val="tx1"/>
                </a:solidFill>
                <a:latin typeface="Arial" pitchFamily="34" charset="0"/>
                <a:cs typeface="Arial" pitchFamily="34" charset="0"/>
              </a:rPr>
              <a:t> </a:t>
            </a:r>
          </a:p>
        </p:txBody>
      </p:sp>
      <p:sp>
        <p:nvSpPr>
          <p:cNvPr id="14" name="Ovale Legende 13"/>
          <p:cNvSpPr/>
          <p:nvPr/>
        </p:nvSpPr>
        <p:spPr>
          <a:xfrm>
            <a:off x="7020272" y="4926628"/>
            <a:ext cx="1346448" cy="1166668"/>
          </a:xfrm>
          <a:prstGeom prst="wedgeEllipseCallout">
            <a:avLst>
              <a:gd name="adj1" fmla="val -142359"/>
              <a:gd name="adj2" fmla="val -53828"/>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Chcesz</a:t>
            </a:r>
            <a:r>
              <a:rPr lang="pl-PL" dirty="0"/>
              <a:t> </a:t>
            </a:r>
            <a:r>
              <a:rPr lang="pl-PL" dirty="0">
                <a:solidFill>
                  <a:schemeClr val="tx1"/>
                </a:solidFill>
              </a:rPr>
              <a:t>się ze mną bawić ?</a:t>
            </a:r>
            <a:endParaRPr lang="de-DE" dirty="0">
              <a:solidFill>
                <a:schemeClr val="tx1"/>
              </a:solidFill>
            </a:endParaRPr>
          </a:p>
        </p:txBody>
      </p:sp>
      <p:sp>
        <p:nvSpPr>
          <p:cNvPr id="20" name="Ovale Legende 19"/>
          <p:cNvSpPr/>
          <p:nvPr/>
        </p:nvSpPr>
        <p:spPr>
          <a:xfrm>
            <a:off x="971600" y="3496146"/>
            <a:ext cx="1368152" cy="1245360"/>
          </a:xfrm>
          <a:prstGeom prst="wedgeEllipseCallout">
            <a:avLst>
              <a:gd name="adj1" fmla="val 74231"/>
              <a:gd name="adj2" fmla="val 36083"/>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Benimte</a:t>
            </a:r>
            <a:r>
              <a:rPr lang="de-DE" sz="1400" dirty="0" smtClean="0">
                <a:solidFill>
                  <a:schemeClr val="tx1"/>
                </a:solidFill>
              </a:rPr>
              <a:t> </a:t>
            </a:r>
            <a:r>
              <a:rPr lang="de-DE" sz="1400" dirty="0" err="1" smtClean="0">
                <a:solidFill>
                  <a:schemeClr val="tx1"/>
                </a:solidFill>
              </a:rPr>
              <a:t>oynamak</a:t>
            </a:r>
            <a:r>
              <a:rPr lang="de-DE" sz="1400" dirty="0" smtClean="0">
                <a:solidFill>
                  <a:schemeClr val="tx1"/>
                </a:solidFill>
              </a:rPr>
              <a:t> </a:t>
            </a:r>
            <a:r>
              <a:rPr lang="de-DE" sz="1400" dirty="0" err="1" smtClean="0">
                <a:solidFill>
                  <a:schemeClr val="tx1"/>
                </a:solidFill>
              </a:rPr>
              <a:t>ister</a:t>
            </a:r>
            <a:r>
              <a:rPr lang="de-DE" sz="1400" dirty="0" smtClean="0">
                <a:solidFill>
                  <a:schemeClr val="tx1"/>
                </a:solidFill>
              </a:rPr>
              <a:t> </a:t>
            </a:r>
            <a:r>
              <a:rPr lang="de-DE" sz="1400" dirty="0" err="1" smtClean="0">
                <a:solidFill>
                  <a:schemeClr val="tx1"/>
                </a:solidFill>
              </a:rPr>
              <a:t>misinz</a:t>
            </a:r>
            <a:r>
              <a:rPr lang="de-DE" sz="1400" dirty="0" smtClean="0">
                <a:solidFill>
                  <a:schemeClr val="tx1"/>
                </a:solidFill>
              </a:rPr>
              <a:t>?</a:t>
            </a:r>
          </a:p>
          <a:p>
            <a:pPr algn="ctr"/>
            <a:r>
              <a:rPr lang="de-DE" sz="1400" dirty="0" smtClean="0">
                <a:solidFill>
                  <a:srgbClr val="FFC000"/>
                </a:solidFill>
              </a:rPr>
              <a:t>Du</a:t>
            </a:r>
            <a:endParaRPr lang="de-DE" sz="1400" dirty="0">
              <a:solidFill>
                <a:srgbClr val="FFC000"/>
              </a:solidFill>
            </a:endParaRP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0" t="4701" r="5288" b="9356"/>
          <a:stretch/>
        </p:blipFill>
        <p:spPr bwMode="auto">
          <a:xfrm>
            <a:off x="7524328"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3466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animEffect transition="in" filter="fade">
                                      <p:cBhvr>
                                        <p:cTn id="11" dur="1000"/>
                                        <p:tgtEl>
                                          <p:spTgt spid="1032"/>
                                        </p:tgtEl>
                                      </p:cBhvr>
                                    </p:animEffect>
                                    <p:anim calcmode="lin" valueType="num">
                                      <p:cBhvr>
                                        <p:cTn id="12" dur="1000" fill="hold"/>
                                        <p:tgtEl>
                                          <p:spTgt spid="1032"/>
                                        </p:tgtEl>
                                        <p:attrNameLst>
                                          <p:attrName>ppt_x</p:attrName>
                                        </p:attrNameLst>
                                      </p:cBhvr>
                                      <p:tavLst>
                                        <p:tav tm="0">
                                          <p:val>
                                            <p:strVal val="#ppt_x"/>
                                          </p:val>
                                        </p:tav>
                                        <p:tav tm="100000">
                                          <p:val>
                                            <p:strVal val="#ppt_x"/>
                                          </p:val>
                                        </p:tav>
                                      </p:tavLst>
                                    </p:anim>
                                    <p:anim calcmode="lin" valueType="num">
                                      <p:cBhvr>
                                        <p:cTn id="13"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5" grpId="0" animBg="1"/>
      <p:bldP spid="16" grpId="0" animBg="1"/>
      <p:bldP spid="17" grpId="0" animBg="1"/>
      <p:bldP spid="18" grpId="0" animBg="1"/>
      <p:bldP spid="19"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Unsere             </a:t>
            </a:r>
            <a:r>
              <a:rPr lang="de-DE" sz="2400" b="1" dirty="0" err="1" smtClean="0"/>
              <a:t>okumentationen</a:t>
            </a:r>
            <a:r>
              <a:rPr lang="de-DE" sz="2400" b="1" dirty="0" smtClean="0"/>
              <a:t> und Reflexion</a:t>
            </a:r>
            <a:endParaRPr lang="de-DE" sz="2400" b="1" dirty="0"/>
          </a:p>
        </p:txBody>
      </p:sp>
      <p:sp>
        <p:nvSpPr>
          <p:cNvPr id="3" name="Inhaltsplatzhalter 2"/>
          <p:cNvSpPr>
            <a:spLocks noGrp="1"/>
          </p:cNvSpPr>
          <p:nvPr>
            <p:ph idx="1"/>
          </p:nvPr>
        </p:nvSpPr>
        <p:spPr>
          <a:xfrm>
            <a:off x="457200" y="1268760"/>
            <a:ext cx="8229600" cy="4857403"/>
          </a:xfrm>
        </p:spPr>
        <p:txBody>
          <a:bodyPr>
            <a:normAutofit lnSpcReduction="10000"/>
          </a:bodyPr>
          <a:lstStyle/>
          <a:p>
            <a:pPr marL="0" indent="0">
              <a:buNone/>
            </a:pPr>
            <a:endParaRPr lang="de-DE" sz="1800" dirty="0" smtClean="0"/>
          </a:p>
          <a:p>
            <a:pPr>
              <a:buFont typeface="Wingdings" panose="05000000000000000000" pitchFamily="2" charset="2"/>
              <a:buChar char="Ø"/>
            </a:pPr>
            <a:r>
              <a:rPr lang="de-DE" sz="1800" b="1" dirty="0" smtClean="0"/>
              <a:t>Beller </a:t>
            </a:r>
          </a:p>
          <a:p>
            <a:pPr marL="0" indent="0">
              <a:buNone/>
            </a:pPr>
            <a:r>
              <a:rPr lang="de-DE" sz="1800" i="1" dirty="0" smtClean="0"/>
              <a:t>      Entwicklungsaufbau von 2 – 6 Jahren</a:t>
            </a:r>
            <a:endParaRPr lang="de-DE" sz="1800" dirty="0" smtClean="0"/>
          </a:p>
          <a:p>
            <a:pPr>
              <a:buFont typeface="Wingdings" panose="05000000000000000000" pitchFamily="2" charset="2"/>
              <a:buChar char="Ø"/>
            </a:pPr>
            <a:r>
              <a:rPr lang="de-DE" sz="1800" b="1" dirty="0" err="1" smtClean="0"/>
              <a:t>Sismik</a:t>
            </a:r>
            <a:r>
              <a:rPr lang="de-DE" sz="1800" b="1" dirty="0" smtClean="0"/>
              <a:t> </a:t>
            </a:r>
          </a:p>
          <a:p>
            <a:pPr marL="0" indent="0">
              <a:buNone/>
            </a:pPr>
            <a:r>
              <a:rPr lang="de-DE" sz="1800" i="1" dirty="0"/>
              <a:t> </a:t>
            </a:r>
            <a:r>
              <a:rPr lang="de-DE" sz="1800" i="1" dirty="0" smtClean="0"/>
              <a:t>     Sprachverhalten bei Migrationskindern ab 3,5 Jahre</a:t>
            </a:r>
            <a:endParaRPr lang="de-DE" sz="1800" dirty="0" smtClean="0"/>
          </a:p>
          <a:p>
            <a:pPr>
              <a:buFont typeface="Wingdings" panose="05000000000000000000" pitchFamily="2" charset="2"/>
              <a:buChar char="Ø"/>
            </a:pPr>
            <a:r>
              <a:rPr lang="de-DE" sz="1800" b="1" dirty="0" err="1" smtClean="0"/>
              <a:t>Seldak</a:t>
            </a:r>
            <a:r>
              <a:rPr lang="de-DE" sz="1800" b="1" dirty="0" smtClean="0"/>
              <a:t> </a:t>
            </a:r>
          </a:p>
          <a:p>
            <a:pPr marL="0" indent="0">
              <a:buNone/>
            </a:pPr>
            <a:r>
              <a:rPr lang="de-DE" sz="1800" i="1" dirty="0"/>
              <a:t> </a:t>
            </a:r>
            <a:r>
              <a:rPr lang="de-DE" sz="1800" i="1" dirty="0" smtClean="0"/>
              <a:t>     Sprachentwicklung bei deutschsprachig aufwachenden Kindern ab 4 Jahre</a:t>
            </a:r>
            <a:endParaRPr lang="de-DE" sz="1800" dirty="0" smtClean="0"/>
          </a:p>
          <a:p>
            <a:pPr>
              <a:buFont typeface="Wingdings" panose="05000000000000000000" pitchFamily="2" charset="2"/>
              <a:buChar char="Ø"/>
            </a:pPr>
            <a:r>
              <a:rPr lang="de-DE" sz="1800" b="1" dirty="0" err="1" smtClean="0"/>
              <a:t>Kompik</a:t>
            </a:r>
            <a:endParaRPr lang="de-DE" sz="1800" b="1" dirty="0" smtClean="0"/>
          </a:p>
          <a:p>
            <a:pPr marL="0" indent="0">
              <a:buNone/>
            </a:pPr>
            <a:r>
              <a:rPr lang="de-DE" sz="1800" dirty="0"/>
              <a:t> </a:t>
            </a:r>
            <a:r>
              <a:rPr lang="de-DE" sz="1800" dirty="0" smtClean="0"/>
              <a:t>      </a:t>
            </a:r>
            <a:r>
              <a:rPr lang="de-DE" sz="1800" i="1" dirty="0" smtClean="0"/>
              <a:t>Beobachtung zur </a:t>
            </a:r>
            <a:r>
              <a:rPr lang="de-DE" sz="1800" i="1" dirty="0"/>
              <a:t>E</a:t>
            </a:r>
            <a:r>
              <a:rPr lang="de-DE" sz="1800" i="1" dirty="0" smtClean="0"/>
              <a:t>ntwicklung des Kindes ab 4,5 Jahre</a:t>
            </a:r>
            <a:endParaRPr lang="de-DE" sz="1800" dirty="0" smtClean="0"/>
          </a:p>
          <a:p>
            <a:pPr>
              <a:buFont typeface="Wingdings" panose="05000000000000000000" pitchFamily="2" charset="2"/>
              <a:buChar char="Ø"/>
            </a:pPr>
            <a:r>
              <a:rPr lang="de-DE" sz="1800" b="1" dirty="0" smtClean="0"/>
              <a:t>Topologisches </a:t>
            </a:r>
            <a:r>
              <a:rPr lang="de-DE" sz="1800" b="1" dirty="0" err="1" smtClean="0"/>
              <a:t>Feldermodell</a:t>
            </a:r>
            <a:r>
              <a:rPr lang="de-DE" sz="1800" b="1" dirty="0" smtClean="0"/>
              <a:t> </a:t>
            </a:r>
          </a:p>
          <a:p>
            <a:pPr marL="0" indent="0">
              <a:buNone/>
            </a:pPr>
            <a:r>
              <a:rPr lang="de-DE" sz="1800" i="1" dirty="0"/>
              <a:t> </a:t>
            </a:r>
            <a:r>
              <a:rPr lang="de-DE" sz="1800" i="1" dirty="0" smtClean="0"/>
              <a:t>     Entwicklung der aktiven Sprache</a:t>
            </a:r>
            <a:endParaRPr lang="de-DE" sz="1800" dirty="0" smtClean="0"/>
          </a:p>
          <a:p>
            <a:pPr>
              <a:buFont typeface="Wingdings" panose="05000000000000000000" pitchFamily="2" charset="2"/>
              <a:buChar char="Ø"/>
            </a:pPr>
            <a:r>
              <a:rPr lang="de-DE" sz="1800" b="1" dirty="0" smtClean="0"/>
              <a:t>Portfolio und Lerngeschichten </a:t>
            </a:r>
          </a:p>
          <a:p>
            <a:pPr>
              <a:buFont typeface="Wingdings" panose="05000000000000000000" pitchFamily="2" charset="2"/>
              <a:buChar char="Ø"/>
            </a:pPr>
            <a:r>
              <a:rPr lang="de-DE" sz="1800" b="1" dirty="0" smtClean="0"/>
              <a:t>Marburger Sprachscreening </a:t>
            </a:r>
            <a:r>
              <a:rPr lang="de-DE" sz="1800" b="1" i="1" dirty="0" smtClean="0"/>
              <a:t>ab 4,5 Jahre</a:t>
            </a:r>
            <a:endParaRPr lang="de-DE" sz="1800" b="1" dirty="0" smtClean="0"/>
          </a:p>
          <a:p>
            <a:pPr>
              <a:buFont typeface="Wingdings" panose="05000000000000000000" pitchFamily="2" charset="2"/>
              <a:buChar char="Ø"/>
            </a:pPr>
            <a:r>
              <a:rPr lang="de-DE" sz="1800" b="1" dirty="0" err="1" smtClean="0"/>
              <a:t>Liskit</a:t>
            </a:r>
            <a:r>
              <a:rPr lang="de-DE" sz="1800" b="1" dirty="0" smtClean="0"/>
              <a:t> </a:t>
            </a:r>
          </a:p>
          <a:p>
            <a:pPr marL="0" indent="0">
              <a:buNone/>
            </a:pPr>
            <a:r>
              <a:rPr lang="de-DE" sz="1800" i="1" dirty="0"/>
              <a:t> </a:t>
            </a:r>
            <a:r>
              <a:rPr lang="de-DE" sz="1800" i="1" dirty="0" smtClean="0"/>
              <a:t>      Selbsteinschätzung und Reflexion für pädagogische Fachkräfte</a:t>
            </a:r>
          </a:p>
          <a:p>
            <a:pPr marL="0" indent="0">
              <a:buNone/>
            </a:pPr>
            <a:endParaRPr lang="de-DE" sz="1800" b="1" dirty="0" smtClean="0"/>
          </a:p>
          <a:p>
            <a:pPr>
              <a:buFont typeface="Wingdings" panose="05000000000000000000" pitchFamily="2" charset="2"/>
              <a:buChar char="Ø"/>
            </a:pPr>
            <a:endParaRPr lang="de-DE" sz="1800" dirty="0" smtClean="0"/>
          </a:p>
          <a:p>
            <a:pPr>
              <a:buFont typeface="Wingdings" panose="05000000000000000000" pitchFamily="2" charset="2"/>
              <a:buChar char="Ø"/>
            </a:pPr>
            <a:endParaRPr lang="de-DE" sz="1800" dirty="0"/>
          </a:p>
        </p:txBody>
      </p:sp>
      <p:pic>
        <p:nvPicPr>
          <p:cNvPr id="9218" name="Picture 2" descr="C:\Users\67ktDotzauerD\AppData\Local\Microsoft\Windows\Temporary Internet Files\Content.IE5\FNLSTDXZ\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22421">
            <a:off x="6323342" y="3715169"/>
            <a:ext cx="1147423" cy="175763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67ktDotzauerD\AppData\Local\Microsoft\Windows\Temporary Internet Files\Content.IE5\JYUUPR67\letters-632054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48012"/>
            <a:ext cx="1017587" cy="69133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67ktDotzauerD\AppData\Local\Microsoft\Windows\Temporary Internet Files\Content.IE5\JYUUPR67\wpe2C[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91148">
            <a:off x="6445263" y="1899919"/>
            <a:ext cx="1322834" cy="87592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67ktDotzauerD\AppData\Local\Microsoft\Windows\Temporary Internet Files\Content.IE5\VHP7MBGB\A[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5877272"/>
            <a:ext cx="1009873" cy="7936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28319">
            <a:off x="4594588" y="1338076"/>
            <a:ext cx="946280" cy="11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509399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Sprach-Netzwerk - Öffentlichkeitsarbeit</a:t>
            </a:r>
            <a:endParaRPr lang="de-DE" sz="2400" b="1" dirty="0"/>
          </a:p>
        </p:txBody>
      </p:sp>
      <p:sp>
        <p:nvSpPr>
          <p:cNvPr id="3" name="Inhaltsplatzhalter 2"/>
          <p:cNvSpPr>
            <a:spLocks noGrp="1"/>
          </p:cNvSpPr>
          <p:nvPr>
            <p:ph idx="1"/>
          </p:nvPr>
        </p:nvSpPr>
        <p:spPr/>
        <p:txBody>
          <a:bodyPr>
            <a:normAutofit fontScale="92500" lnSpcReduction="10000"/>
          </a:bodyPr>
          <a:lstStyle/>
          <a:p>
            <a:pPr marL="0" indent="0">
              <a:buNone/>
            </a:pPr>
            <a:r>
              <a:rPr lang="de-DE" sz="2000" b="1" dirty="0" smtClean="0">
                <a:solidFill>
                  <a:srgbClr val="FF0000"/>
                </a:solidFill>
              </a:rPr>
              <a:t>Wir kooperieren mit:</a:t>
            </a:r>
          </a:p>
          <a:p>
            <a:pPr>
              <a:buFont typeface="Wingdings" panose="05000000000000000000" pitchFamily="2" charset="2"/>
              <a:buChar char="Ø"/>
            </a:pPr>
            <a:r>
              <a:rPr lang="de-DE" sz="1800" dirty="0" smtClean="0"/>
              <a:t>Grundschulen (Vorkurs „Deutsch N240; Einschulung)</a:t>
            </a:r>
          </a:p>
          <a:p>
            <a:pPr>
              <a:buFont typeface="Wingdings" panose="05000000000000000000" pitchFamily="2" charset="2"/>
              <a:buChar char="Ø"/>
            </a:pPr>
            <a:r>
              <a:rPr lang="de-DE" sz="1800" dirty="0" smtClean="0"/>
              <a:t>Frühförderstelle Mühldorf, Logopäden</a:t>
            </a:r>
          </a:p>
          <a:p>
            <a:pPr>
              <a:buFont typeface="Wingdings" panose="05000000000000000000" pitchFamily="2" charset="2"/>
              <a:buChar char="Ø"/>
            </a:pPr>
            <a:r>
              <a:rPr lang="de-DE" sz="1800" dirty="0" smtClean="0"/>
              <a:t>Pfarrbücherei Aktion „</a:t>
            </a:r>
            <a:r>
              <a:rPr lang="de-DE" sz="1800" dirty="0" err="1" smtClean="0"/>
              <a:t>Bibfit</a:t>
            </a:r>
            <a:r>
              <a:rPr lang="de-DE" sz="1800" dirty="0" smtClean="0"/>
              <a:t>“, Stadtbücherei</a:t>
            </a:r>
          </a:p>
          <a:p>
            <a:pPr>
              <a:buFont typeface="Wingdings" panose="05000000000000000000" pitchFamily="2" charset="2"/>
              <a:buChar char="Ø"/>
            </a:pPr>
            <a:r>
              <a:rPr lang="de-DE" sz="1800" dirty="0" smtClean="0"/>
              <a:t>Seniorenheim Sonnengarten (Martinsspiel, Kindermusical).</a:t>
            </a:r>
          </a:p>
          <a:p>
            <a:pPr>
              <a:buFont typeface="Wingdings" panose="05000000000000000000" pitchFamily="2" charset="2"/>
              <a:buChar char="Ø"/>
            </a:pPr>
            <a:r>
              <a:rPr lang="de-DE" sz="1800" dirty="0" smtClean="0"/>
              <a:t>Landratsamt -Mitarbeit  Team: Sprachliche Bildung auf Landkreisebene</a:t>
            </a:r>
          </a:p>
          <a:p>
            <a:pPr marL="0" indent="0">
              <a:buNone/>
            </a:pPr>
            <a:endParaRPr lang="de-DE" sz="1800" dirty="0" smtClean="0"/>
          </a:p>
          <a:p>
            <a:pPr marL="0" indent="0">
              <a:buNone/>
            </a:pPr>
            <a:endParaRPr lang="de-DE" sz="1800" dirty="0"/>
          </a:p>
          <a:p>
            <a:pPr marL="0" indent="0">
              <a:buNone/>
            </a:pPr>
            <a:r>
              <a:rPr lang="de-DE" sz="2000" b="1" dirty="0" smtClean="0">
                <a:solidFill>
                  <a:srgbClr val="FF0000"/>
                </a:solidFill>
              </a:rPr>
              <a:t>Wir nutzen:</a:t>
            </a:r>
          </a:p>
          <a:p>
            <a:pPr>
              <a:buFont typeface="Wingdings" panose="05000000000000000000" pitchFamily="2" charset="2"/>
              <a:buChar char="Ø"/>
            </a:pPr>
            <a:r>
              <a:rPr lang="de-DE" sz="1800" dirty="0" smtClean="0"/>
              <a:t>Unsere PowerPoint Präsentation zum Thema „</a:t>
            </a:r>
            <a:r>
              <a:rPr lang="de-DE" sz="1800" dirty="0" err="1" smtClean="0"/>
              <a:t>Literacy</a:t>
            </a:r>
            <a:r>
              <a:rPr lang="de-DE" sz="1800" dirty="0" smtClean="0"/>
              <a:t>“.</a:t>
            </a:r>
          </a:p>
          <a:p>
            <a:pPr>
              <a:buFont typeface="Wingdings" panose="05000000000000000000" pitchFamily="2" charset="2"/>
              <a:buChar char="Ø"/>
            </a:pPr>
            <a:r>
              <a:rPr lang="de-DE" sz="1800" dirty="0" smtClean="0"/>
              <a:t>PPP „Sprachkonzeption“</a:t>
            </a:r>
          </a:p>
          <a:p>
            <a:pPr>
              <a:buFont typeface="Wingdings" panose="05000000000000000000" pitchFamily="2" charset="2"/>
              <a:buChar char="Ø"/>
            </a:pPr>
            <a:r>
              <a:rPr lang="de-DE" sz="1800" dirty="0" smtClean="0"/>
              <a:t>Flyer Portfolio, </a:t>
            </a:r>
            <a:r>
              <a:rPr lang="de-DE" sz="1800" dirty="0" err="1" smtClean="0"/>
              <a:t>Literacy</a:t>
            </a:r>
            <a:r>
              <a:rPr lang="de-DE" sz="1800" dirty="0" smtClean="0"/>
              <a:t>, Morgenkreis……</a:t>
            </a:r>
          </a:p>
          <a:p>
            <a:pPr>
              <a:buFont typeface="Wingdings" panose="05000000000000000000" pitchFamily="2" charset="2"/>
              <a:buChar char="Ø"/>
            </a:pPr>
            <a:r>
              <a:rPr lang="de-DE" sz="1800" dirty="0" smtClean="0"/>
              <a:t>Verbund der Sprach-Kitas.</a:t>
            </a:r>
          </a:p>
          <a:p>
            <a:pPr>
              <a:buFont typeface="Wingdings" panose="05000000000000000000" pitchFamily="2" charset="2"/>
              <a:buChar char="Ø"/>
            </a:pPr>
            <a:r>
              <a:rPr lang="de-DE" sz="1800" dirty="0" smtClean="0"/>
              <a:t>Elternbrief als Email.</a:t>
            </a:r>
          </a:p>
          <a:p>
            <a:pPr>
              <a:buFont typeface="Wingdings" panose="05000000000000000000" pitchFamily="2" charset="2"/>
              <a:buChar char="Ø"/>
            </a:pPr>
            <a:r>
              <a:rPr lang="de-DE" sz="1800" dirty="0" smtClean="0"/>
              <a:t>Tandemtreffen mit anderen </a:t>
            </a:r>
            <a:r>
              <a:rPr lang="de-DE" sz="1800" dirty="0" err="1" smtClean="0"/>
              <a:t>Sprachkitas</a:t>
            </a:r>
            <a:r>
              <a:rPr lang="de-DE" sz="1800" dirty="0" smtClean="0"/>
              <a:t>.</a:t>
            </a:r>
          </a:p>
          <a:p>
            <a:pPr>
              <a:buFont typeface="Wingdings" panose="05000000000000000000" pitchFamily="2" charset="2"/>
              <a:buChar char="Ø"/>
            </a:pPr>
            <a:endParaRPr lang="de-DE" sz="1800" dirty="0" smtClean="0"/>
          </a:p>
          <a:p>
            <a:pPr>
              <a:buFont typeface="Wingdings" panose="05000000000000000000" pitchFamily="2" charset="2"/>
              <a:buChar char="Ø"/>
            </a:pPr>
            <a:endParaRPr lang="de-DE" sz="1800" dirty="0" smtClean="0"/>
          </a:p>
          <a:p>
            <a:pPr marL="0" indent="0">
              <a:buNone/>
            </a:pPr>
            <a:endParaRPr lang="de-DE" sz="1800" dirty="0" smtClean="0"/>
          </a:p>
          <a:p>
            <a:pPr>
              <a:buFont typeface="Wingdings" panose="05000000000000000000" pitchFamily="2" charset="2"/>
              <a:buChar char="Ø"/>
            </a:pPr>
            <a:endParaRPr lang="de-DE" sz="1800" dirty="0" smtClean="0"/>
          </a:p>
          <a:p>
            <a:pPr>
              <a:buFont typeface="Wingdings" panose="05000000000000000000" pitchFamily="2" charset="2"/>
              <a:buChar char="Ø"/>
            </a:pPr>
            <a:endParaRPr lang="de-DE" sz="1800" dirty="0"/>
          </a:p>
        </p:txBody>
      </p:sp>
      <p:cxnSp>
        <p:nvCxnSpPr>
          <p:cNvPr id="10" name="Gerade Verbindung mit Pfeil 9"/>
          <p:cNvCxnSpPr/>
          <p:nvPr/>
        </p:nvCxnSpPr>
        <p:spPr>
          <a:xfrm flipH="1">
            <a:off x="179512" y="1556792"/>
            <a:ext cx="8964488" cy="5301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flipV="1">
            <a:off x="0" y="1916832"/>
            <a:ext cx="1187624" cy="4941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0" y="1916832"/>
            <a:ext cx="9144000" cy="3024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H="1">
            <a:off x="4572000" y="4941168"/>
            <a:ext cx="4572000" cy="1916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flipH="1" flipV="1">
            <a:off x="2123728" y="0"/>
            <a:ext cx="2448272" cy="6858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2123728" y="0"/>
            <a:ext cx="7020272" cy="3284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flipH="1">
            <a:off x="0" y="3284984"/>
            <a:ext cx="914400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flipV="1">
            <a:off x="396552" y="35007"/>
            <a:ext cx="7055768" cy="49090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flipH="1">
            <a:off x="0" y="32095"/>
            <a:ext cx="2123728" cy="2676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147898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72696" y="78370"/>
            <a:ext cx="7632848" cy="6463308"/>
          </a:xfrm>
          <a:prstGeom prst="rect">
            <a:avLst/>
          </a:prstGeom>
          <a:noFill/>
        </p:spPr>
        <p:txBody>
          <a:bodyPr wrap="square" rtlCol="0" anchor="ctr">
            <a:spAutoFit/>
          </a:bodyPr>
          <a:lstStyle/>
          <a:p>
            <a:pPr algn="ctr"/>
            <a:r>
              <a:rPr lang="de-DE" sz="1600" dirty="0" smtClean="0"/>
              <a:t>	</a:t>
            </a:r>
          </a:p>
          <a:p>
            <a:pPr algn="ctr"/>
            <a:r>
              <a:rPr lang="de-DE" sz="2400" b="1" dirty="0" smtClean="0"/>
              <a:t>Sprache ist der Schlüssel zur Welt</a:t>
            </a:r>
          </a:p>
          <a:p>
            <a:pPr marL="400050" indent="-400050">
              <a:buFont typeface="+mj-lt"/>
              <a:buAutoNum type="arabicPeriod"/>
            </a:pPr>
            <a:r>
              <a:rPr lang="de-DE" sz="2000" dirty="0" smtClean="0"/>
              <a:t>Inklusion</a:t>
            </a:r>
          </a:p>
          <a:p>
            <a:pPr marL="342900" indent="-342900">
              <a:buFont typeface="+mj-lt"/>
              <a:buAutoNum type="arabicPeriod"/>
            </a:pPr>
            <a:r>
              <a:rPr lang="de-DE" sz="2000" dirty="0" smtClean="0"/>
              <a:t> Alltagsintegrierte </a:t>
            </a:r>
            <a:r>
              <a:rPr lang="de-DE" sz="2000" dirty="0" smtClean="0"/>
              <a:t>Sprachbildung</a:t>
            </a:r>
            <a:endParaRPr lang="de-DE" sz="2000" dirty="0" smtClean="0"/>
          </a:p>
          <a:p>
            <a:pPr marL="342900" indent="-342900">
              <a:buFont typeface="+mj-lt"/>
              <a:buAutoNum type="arabicPeriod"/>
            </a:pPr>
            <a:r>
              <a:rPr lang="de-DE" sz="2000" dirty="0" smtClean="0"/>
              <a:t> </a:t>
            </a:r>
            <a:r>
              <a:rPr lang="de-DE" sz="2000" dirty="0"/>
              <a:t>S</a:t>
            </a:r>
            <a:r>
              <a:rPr lang="de-DE" sz="2000" dirty="0" smtClean="0"/>
              <a:t>prachförderliche Inhalte</a:t>
            </a:r>
            <a:endParaRPr lang="de-DE" sz="2000" dirty="0" smtClean="0"/>
          </a:p>
          <a:p>
            <a:pPr marL="342900" indent="-342900">
              <a:buFont typeface="+mj-lt"/>
              <a:buAutoNum type="arabicPeriod"/>
            </a:pPr>
            <a:r>
              <a:rPr lang="de-DE" sz="2000" dirty="0" smtClean="0"/>
              <a:t> </a:t>
            </a:r>
            <a:r>
              <a:rPr lang="de-DE" sz="2000" dirty="0" smtClean="0"/>
              <a:t>Bedeutung für das Team</a:t>
            </a:r>
            <a:endParaRPr lang="de-DE" sz="2000" dirty="0" smtClean="0"/>
          </a:p>
          <a:p>
            <a:pPr marL="342900" indent="-342900">
              <a:buFont typeface="+mj-lt"/>
              <a:buAutoNum type="arabicPeriod"/>
            </a:pPr>
            <a:r>
              <a:rPr lang="de-DE" sz="2000" dirty="0" smtClean="0"/>
              <a:t> </a:t>
            </a:r>
            <a:r>
              <a:rPr lang="de-DE" sz="2000" dirty="0" smtClean="0"/>
              <a:t>Ankommen- Willkommen</a:t>
            </a:r>
            <a:endParaRPr lang="de-DE" sz="2000" dirty="0" smtClean="0"/>
          </a:p>
          <a:p>
            <a:pPr marL="342900" indent="-342900">
              <a:buFont typeface="+mj-lt"/>
              <a:buAutoNum type="arabicPeriod"/>
            </a:pPr>
            <a:r>
              <a:rPr lang="de-DE" sz="2000" dirty="0" smtClean="0"/>
              <a:t> </a:t>
            </a:r>
            <a:r>
              <a:rPr lang="de-DE" sz="2000" dirty="0" smtClean="0"/>
              <a:t>Der Morgenkreis beginnt</a:t>
            </a:r>
            <a:endParaRPr lang="de-DE" sz="2000" dirty="0"/>
          </a:p>
          <a:p>
            <a:pPr marL="342900" indent="-342900">
              <a:buFont typeface="+mj-lt"/>
              <a:buAutoNum type="arabicPeriod"/>
            </a:pPr>
            <a:r>
              <a:rPr lang="de-DE" sz="2000" dirty="0" smtClean="0"/>
              <a:t> </a:t>
            </a:r>
            <a:r>
              <a:rPr lang="de-DE" sz="2000" dirty="0" smtClean="0"/>
              <a:t>Alltagsintegrierte Sprachbildung im Freispiel</a:t>
            </a:r>
            <a:endParaRPr lang="de-DE" sz="2000" dirty="0" smtClean="0"/>
          </a:p>
          <a:p>
            <a:pPr marL="342900" indent="-342900">
              <a:buFont typeface="+mj-lt"/>
              <a:buAutoNum type="arabicPeriod"/>
            </a:pPr>
            <a:r>
              <a:rPr lang="de-DE" sz="2000" dirty="0" smtClean="0"/>
              <a:t> </a:t>
            </a:r>
            <a:r>
              <a:rPr lang="de-DE" sz="2000" dirty="0" smtClean="0"/>
              <a:t>Pflegeroutinen sprachlich </a:t>
            </a:r>
            <a:r>
              <a:rPr lang="de-DE" sz="2000" dirty="0" err="1" smtClean="0"/>
              <a:t>wervoll</a:t>
            </a:r>
            <a:r>
              <a:rPr lang="de-DE" sz="2000" dirty="0" smtClean="0"/>
              <a:t> gestalten</a:t>
            </a:r>
            <a:endParaRPr lang="de-DE" sz="2000" dirty="0" smtClean="0"/>
          </a:p>
          <a:p>
            <a:pPr marL="342900" indent="-342900">
              <a:buFont typeface="+mj-lt"/>
              <a:buAutoNum type="arabicPeriod"/>
            </a:pPr>
            <a:r>
              <a:rPr lang="de-DE" sz="2000" dirty="0" smtClean="0"/>
              <a:t> </a:t>
            </a:r>
            <a:r>
              <a:rPr lang="de-DE" sz="2000" dirty="0" smtClean="0"/>
              <a:t>Die Mahlzeiten in unserem Haus</a:t>
            </a:r>
            <a:endParaRPr lang="de-DE" sz="2000" dirty="0" smtClean="0"/>
          </a:p>
          <a:p>
            <a:pPr marL="342900" indent="-342900">
              <a:buFont typeface="+mj-lt"/>
              <a:buAutoNum type="arabicPeriod"/>
            </a:pPr>
            <a:r>
              <a:rPr lang="de-DE" sz="2000" dirty="0" smtClean="0"/>
              <a:t>  </a:t>
            </a:r>
            <a:r>
              <a:rPr lang="de-DE" sz="2000" dirty="0" smtClean="0"/>
              <a:t>Wie wir das Spiel in Haus und Garten sprachförderlich gestalten</a:t>
            </a:r>
            <a:endParaRPr lang="de-DE" sz="2000" dirty="0" smtClean="0"/>
          </a:p>
          <a:p>
            <a:pPr marL="342900" indent="-342900">
              <a:buFont typeface="+mj-lt"/>
              <a:buAutoNum type="arabicPeriod"/>
            </a:pPr>
            <a:r>
              <a:rPr lang="de-DE" sz="2000" dirty="0" smtClean="0"/>
              <a:t>  Unsere </a:t>
            </a:r>
            <a:r>
              <a:rPr lang="de-DE" sz="2000" dirty="0" smtClean="0"/>
              <a:t>Intensivbeschäftigungen</a:t>
            </a:r>
            <a:endParaRPr lang="de-DE" sz="2000" dirty="0" smtClean="0"/>
          </a:p>
          <a:p>
            <a:pPr marL="342900" indent="-342900">
              <a:buFont typeface="+mj-lt"/>
              <a:buAutoNum type="arabicPeriod"/>
            </a:pPr>
            <a:r>
              <a:rPr lang="de-DE" sz="2000" dirty="0" smtClean="0"/>
              <a:t>  Mit Eltern Hand in Hand</a:t>
            </a:r>
          </a:p>
          <a:p>
            <a:pPr marL="342900" indent="-342900">
              <a:buFont typeface="+mj-lt"/>
              <a:buAutoNum type="arabicPeriod"/>
            </a:pPr>
            <a:r>
              <a:rPr lang="de-DE" sz="2000" dirty="0" smtClean="0"/>
              <a:t>  </a:t>
            </a:r>
            <a:r>
              <a:rPr lang="de-DE" sz="2000" dirty="0" smtClean="0"/>
              <a:t>Zuhören eine Basiskompetenz für Sprache</a:t>
            </a:r>
            <a:endParaRPr lang="de-DE" sz="2000" dirty="0" smtClean="0"/>
          </a:p>
          <a:p>
            <a:pPr marL="342900" indent="-342900">
              <a:buFont typeface="+mj-lt"/>
              <a:buAutoNum type="arabicPeriod"/>
            </a:pPr>
            <a:r>
              <a:rPr lang="de-DE" sz="2000" dirty="0" smtClean="0"/>
              <a:t>  </a:t>
            </a:r>
            <a:r>
              <a:rPr lang="de-DE" sz="2000" dirty="0" smtClean="0"/>
              <a:t>Mehrsprachigkeit und interkultureller Dialog</a:t>
            </a:r>
            <a:endParaRPr lang="de-DE" sz="2000" dirty="0" smtClean="0"/>
          </a:p>
          <a:p>
            <a:pPr marL="342900" indent="-342900">
              <a:buFont typeface="+mj-lt"/>
              <a:buAutoNum type="arabicPeriod"/>
            </a:pPr>
            <a:r>
              <a:rPr lang="de-DE" sz="2000" dirty="0" smtClean="0"/>
              <a:t>  </a:t>
            </a:r>
            <a:r>
              <a:rPr lang="de-DE" sz="2000" dirty="0" smtClean="0"/>
              <a:t>Musik ist die Sprache die alle verstehen</a:t>
            </a:r>
            <a:endParaRPr lang="de-DE" sz="2000" dirty="0" smtClean="0"/>
          </a:p>
          <a:p>
            <a:pPr marL="342900" indent="-342900">
              <a:buFont typeface="+mj-lt"/>
              <a:buAutoNum type="arabicPeriod"/>
            </a:pPr>
            <a:r>
              <a:rPr lang="de-DE" sz="2000" dirty="0" smtClean="0"/>
              <a:t>  </a:t>
            </a:r>
            <a:r>
              <a:rPr lang="de-DE" sz="2000" dirty="0" smtClean="0"/>
              <a:t>Unsere Dokumentationen und Reflexion</a:t>
            </a:r>
          </a:p>
          <a:p>
            <a:pPr marL="342900" indent="-342900">
              <a:buFont typeface="+mj-lt"/>
              <a:buAutoNum type="arabicPeriod"/>
            </a:pPr>
            <a:r>
              <a:rPr lang="de-DE" sz="2000" dirty="0" smtClean="0"/>
              <a:t>Sprach- Netzwerk - Öffentlichkeitsarbeit</a:t>
            </a:r>
            <a:endParaRPr lang="de-DE" dirty="0" smtClean="0"/>
          </a:p>
          <a:p>
            <a:r>
              <a:rPr lang="de-DE" dirty="0"/>
              <a:t>	</a:t>
            </a:r>
            <a:endParaRPr lang="de-DE" dirty="0" smtClean="0"/>
          </a:p>
          <a:p>
            <a:r>
              <a:rPr lang="de-DE" dirty="0" smtClean="0"/>
              <a:t>		</a:t>
            </a:r>
            <a:r>
              <a:rPr lang="de-DE" dirty="0"/>
              <a:t> </a:t>
            </a:r>
            <a:r>
              <a:rPr lang="de-DE" dirty="0" smtClean="0"/>
              <a:t>         </a:t>
            </a:r>
            <a:r>
              <a:rPr lang="de-DE" sz="1400" dirty="0" smtClean="0"/>
              <a:t>erstellt: 31.12.2015     überarbeitet: 01.12.2017</a:t>
            </a:r>
            <a:endParaRPr lang="de-DE" dirty="0"/>
          </a:p>
        </p:txBody>
      </p:sp>
    </p:spTree>
    <p:extLst>
      <p:ext uri="{BB962C8B-B14F-4D97-AF65-F5344CB8AC3E}">
        <p14:creationId xmlns:p14="http://schemas.microsoft.com/office/powerpoint/2010/main" val="120629678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el 2"/>
          <p:cNvSpPr>
            <a:spLocks noGrp="1"/>
          </p:cNvSpPr>
          <p:nvPr>
            <p:ph type="title"/>
          </p:nvPr>
        </p:nvSpPr>
        <p:spPr>
          <a:xfrm>
            <a:off x="457200" y="274638"/>
            <a:ext cx="8229600" cy="850106"/>
          </a:xfrm>
        </p:spPr>
        <p:txBody>
          <a:bodyPr/>
          <a:lstStyle/>
          <a:p>
            <a:r>
              <a:rPr lang="de-DE" sz="2800" b="1" dirty="0" smtClean="0"/>
              <a:t>Inklusion</a:t>
            </a:r>
            <a:endParaRPr lang="de-DE" sz="2800" b="1" dirty="0"/>
          </a:p>
        </p:txBody>
      </p:sp>
      <p:sp>
        <p:nvSpPr>
          <p:cNvPr id="4" name="Textfeld 3"/>
          <p:cNvSpPr txBox="1"/>
          <p:nvPr/>
        </p:nvSpPr>
        <p:spPr>
          <a:xfrm>
            <a:off x="752759" y="1124744"/>
            <a:ext cx="6699561" cy="5601533"/>
          </a:xfrm>
          <a:prstGeom prst="rect">
            <a:avLst/>
          </a:prstGeom>
          <a:noFill/>
        </p:spPr>
        <p:txBody>
          <a:bodyPr wrap="square" rtlCol="0">
            <a:spAutoFit/>
          </a:bodyPr>
          <a:lstStyle/>
          <a:p>
            <a:r>
              <a:rPr lang="de-DE" b="1" dirty="0" smtClean="0"/>
              <a:t>Unter Inklusion verstehen wir den Prozess der größtmöglichen Teilnahme aller Beteiligten in unserer Kita.</a:t>
            </a:r>
          </a:p>
          <a:p>
            <a:endParaRPr lang="de-DE" dirty="0"/>
          </a:p>
          <a:p>
            <a:r>
              <a:rPr lang="de-DE" sz="1600" dirty="0" smtClean="0"/>
              <a:t>In unserer Kita lernen und spielen Kinder, die sich in vielen Aspekten unterscheiden.</a:t>
            </a:r>
          </a:p>
          <a:p>
            <a:r>
              <a:rPr lang="de-DE" sz="1600" dirty="0" smtClean="0"/>
              <a:t>Im Hinblick auf</a:t>
            </a:r>
          </a:p>
          <a:p>
            <a:pPr marL="285750" indent="-285750">
              <a:buFont typeface="Wingdings" panose="05000000000000000000" pitchFamily="2" charset="2"/>
              <a:buChar char="Ø"/>
            </a:pPr>
            <a:r>
              <a:rPr lang="de-DE" sz="1400" dirty="0" smtClean="0"/>
              <a:t>Alter und Geschlecht</a:t>
            </a:r>
          </a:p>
          <a:p>
            <a:pPr marL="285750" indent="-285750">
              <a:buFont typeface="Wingdings" panose="05000000000000000000" pitchFamily="2" charset="2"/>
              <a:buChar char="Ø"/>
            </a:pPr>
            <a:r>
              <a:rPr lang="de-DE" sz="1400" dirty="0" smtClean="0"/>
              <a:t>Stärken und Interessen</a:t>
            </a:r>
          </a:p>
          <a:p>
            <a:pPr marL="285750" indent="-285750">
              <a:buFont typeface="Wingdings" panose="05000000000000000000" pitchFamily="2" charset="2"/>
              <a:buChar char="Ø"/>
            </a:pPr>
            <a:r>
              <a:rPr lang="de-DE" sz="1400" dirty="0" smtClean="0"/>
              <a:t>Lern- und Entwicklungstempo</a:t>
            </a:r>
          </a:p>
          <a:p>
            <a:pPr marL="285750" indent="-285750">
              <a:buFont typeface="Wingdings" panose="05000000000000000000" pitchFamily="2" charset="2"/>
              <a:buChar char="Ø"/>
            </a:pPr>
            <a:r>
              <a:rPr lang="de-DE" sz="1400" dirty="0" smtClean="0"/>
              <a:t>Kultureller und sozioökonomischer Hintergrund</a:t>
            </a:r>
          </a:p>
          <a:p>
            <a:pPr marL="285750" indent="-285750">
              <a:buFont typeface="Wingdings" panose="05000000000000000000" pitchFamily="2" charset="2"/>
              <a:buChar char="Ø"/>
            </a:pPr>
            <a:endParaRPr lang="de-DE" sz="1600" dirty="0"/>
          </a:p>
          <a:p>
            <a:r>
              <a:rPr lang="de-DE" sz="1600" dirty="0" smtClean="0"/>
              <a:t>Deshalb streben wir eine an den individuellen </a:t>
            </a:r>
            <a:r>
              <a:rPr lang="de-DE" sz="1600" dirty="0"/>
              <a:t>B</a:t>
            </a:r>
            <a:r>
              <a:rPr lang="de-DE" sz="1600" dirty="0" smtClean="0"/>
              <a:t>edürfnissen ausgerichtete Bildungsbegleitung an.</a:t>
            </a:r>
          </a:p>
          <a:p>
            <a:r>
              <a:rPr lang="de-DE" sz="1600" dirty="0" smtClean="0"/>
              <a:t>Dazu gehören</a:t>
            </a:r>
          </a:p>
          <a:p>
            <a:pPr marL="285750" indent="-285750">
              <a:buFont typeface="Wingdings" panose="05000000000000000000" pitchFamily="2" charset="2"/>
              <a:buChar char="Ø"/>
            </a:pPr>
            <a:r>
              <a:rPr lang="de-DE" sz="1400" dirty="0" smtClean="0"/>
              <a:t>Im Dialog lernen</a:t>
            </a:r>
          </a:p>
          <a:p>
            <a:pPr marL="285750" indent="-285750">
              <a:buFont typeface="Wingdings" panose="05000000000000000000" pitchFamily="2" charset="2"/>
              <a:buChar char="Ø"/>
            </a:pPr>
            <a:r>
              <a:rPr lang="de-DE" sz="1400" dirty="0" smtClean="0"/>
              <a:t>Partizipation</a:t>
            </a:r>
          </a:p>
          <a:p>
            <a:pPr marL="285750" indent="-285750">
              <a:buFont typeface="Wingdings" panose="05000000000000000000" pitchFamily="2" charset="2"/>
              <a:buChar char="Ø"/>
            </a:pPr>
            <a:r>
              <a:rPr lang="de-DE" sz="1400" dirty="0" smtClean="0"/>
              <a:t>Ko-Konstruktion</a:t>
            </a:r>
          </a:p>
          <a:p>
            <a:pPr marL="285750" indent="-285750">
              <a:buFont typeface="Wingdings" panose="05000000000000000000" pitchFamily="2" charset="2"/>
              <a:buChar char="Ø"/>
            </a:pPr>
            <a:r>
              <a:rPr lang="de-DE" sz="1400" dirty="0" smtClean="0"/>
              <a:t>Kompetenzorientierung</a:t>
            </a:r>
          </a:p>
          <a:p>
            <a:pPr marL="285750" indent="-285750">
              <a:buFont typeface="Wingdings" panose="05000000000000000000" pitchFamily="2" charset="2"/>
              <a:buChar char="Ø"/>
            </a:pPr>
            <a:r>
              <a:rPr lang="de-DE" sz="1400" dirty="0" smtClean="0"/>
              <a:t>Selbstreflexion</a:t>
            </a:r>
          </a:p>
          <a:p>
            <a:pPr marL="285750" indent="-285750">
              <a:buFont typeface="Wingdings" panose="05000000000000000000" pitchFamily="2" charset="2"/>
              <a:buChar char="Ø"/>
            </a:pPr>
            <a:r>
              <a:rPr lang="de-DE" sz="1400" dirty="0" smtClean="0"/>
              <a:t>Wertschätzende Haltung</a:t>
            </a:r>
          </a:p>
          <a:p>
            <a:pPr marL="285750" indent="-285750">
              <a:buFont typeface="Wingdings" panose="05000000000000000000" pitchFamily="2" charset="2"/>
              <a:buChar char="Ø"/>
            </a:pPr>
            <a:endParaRPr lang="de-DE" sz="1600" dirty="0" smtClean="0"/>
          </a:p>
          <a:p>
            <a:endParaRPr lang="de-DE" dirty="0" smtClean="0"/>
          </a:p>
          <a:p>
            <a:endParaRPr lang="de-DE" dirty="0"/>
          </a:p>
        </p:txBody>
      </p:sp>
      <p:pic>
        <p:nvPicPr>
          <p:cNvPr id="5" name="ymail_attachmentId611" descr="879557fc-99f5-4e54-a5e9-6a79a588ab2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413" y="4310303"/>
            <a:ext cx="1700645" cy="22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566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idx="4294967295"/>
          </p:nvPr>
        </p:nvSpPr>
        <p:spPr>
          <a:xfrm>
            <a:off x="0" y="274638"/>
            <a:ext cx="9036496" cy="1143000"/>
          </a:xfrm>
        </p:spPr>
        <p:txBody>
          <a:bodyPr>
            <a:normAutofit fontScale="90000"/>
          </a:bodyPr>
          <a:lstStyle/>
          <a:p>
            <a:r>
              <a:rPr lang="de-DE" sz="2400" b="1" dirty="0" smtClean="0"/>
              <a:t>Alltagsintegrierte Sprachbildung bedeutet</a:t>
            </a:r>
            <a:br>
              <a:rPr lang="de-DE" sz="2400" b="1" dirty="0" smtClean="0"/>
            </a:br>
            <a:r>
              <a:rPr lang="de-DE" sz="2400" b="1" dirty="0" smtClean="0"/>
              <a:t> Kindersprache stärken.</a:t>
            </a:r>
            <a:br>
              <a:rPr lang="de-DE" sz="2400" b="1" dirty="0" smtClean="0"/>
            </a:br>
            <a:endParaRPr lang="de-DE" sz="2400" b="1" dirty="0"/>
          </a:p>
        </p:txBody>
      </p:sp>
      <p:sp>
        <p:nvSpPr>
          <p:cNvPr id="9" name="Textfeld 8"/>
          <p:cNvSpPr txBox="1"/>
          <p:nvPr/>
        </p:nvSpPr>
        <p:spPr>
          <a:xfrm>
            <a:off x="755576" y="1124744"/>
            <a:ext cx="7272808" cy="5139869"/>
          </a:xfrm>
          <a:prstGeom prst="rect">
            <a:avLst/>
          </a:prstGeom>
          <a:noFill/>
        </p:spPr>
        <p:txBody>
          <a:bodyPr wrap="square" rtlCol="0">
            <a:spAutoFit/>
          </a:bodyPr>
          <a:lstStyle/>
          <a:p>
            <a:endParaRPr lang="de-DE" dirty="0" smtClean="0"/>
          </a:p>
          <a:p>
            <a:r>
              <a:rPr lang="de-DE" dirty="0" smtClean="0">
                <a:solidFill>
                  <a:srgbClr val="FF0000"/>
                </a:solidFill>
              </a:rPr>
              <a:t>Dies erfordert</a:t>
            </a:r>
          </a:p>
          <a:p>
            <a:pPr marL="285750" indent="-285750">
              <a:buFont typeface="Wingdings" panose="05000000000000000000" pitchFamily="2" charset="2"/>
              <a:buChar char="Ø"/>
            </a:pPr>
            <a:r>
              <a:rPr lang="de-DE" dirty="0"/>
              <a:t>A</a:t>
            </a:r>
            <a:r>
              <a:rPr lang="de-DE" dirty="0" smtClean="0"/>
              <a:t>n den Kompetenzen der Kinder anzusetzen.</a:t>
            </a:r>
          </a:p>
          <a:p>
            <a:pPr marL="285750" indent="-285750">
              <a:buFont typeface="Wingdings" panose="05000000000000000000" pitchFamily="2" charset="2"/>
              <a:buChar char="Ø"/>
            </a:pPr>
            <a:r>
              <a:rPr lang="de-DE" dirty="0" smtClean="0"/>
              <a:t>Den Tagesablauf  zu strukturieren – Morgenkreis, Bistro, Freispiel, Angebote…</a:t>
            </a:r>
          </a:p>
          <a:p>
            <a:pPr marL="285750" indent="-285750">
              <a:buFont typeface="Wingdings" panose="05000000000000000000" pitchFamily="2" charset="2"/>
              <a:buChar char="Ø"/>
            </a:pPr>
            <a:r>
              <a:rPr lang="de-DE" dirty="0" smtClean="0"/>
              <a:t>Die Umgebung sprachförderlich zu gestalten.</a:t>
            </a:r>
          </a:p>
          <a:p>
            <a:pPr marL="285750" indent="-285750">
              <a:buFont typeface="Wingdings" panose="05000000000000000000" pitchFamily="2" charset="2"/>
              <a:buChar char="Ø"/>
            </a:pPr>
            <a:r>
              <a:rPr lang="de-DE" dirty="0"/>
              <a:t>D</a:t>
            </a:r>
            <a:r>
              <a:rPr lang="de-DE" dirty="0" smtClean="0"/>
              <a:t>urch Routinen den Kindern Sicherheit und Raum zum Dialog geben.</a:t>
            </a:r>
          </a:p>
          <a:p>
            <a:pPr marL="285750" indent="-285750">
              <a:buFont typeface="Wingdings" panose="05000000000000000000" pitchFamily="2" charset="2"/>
              <a:buChar char="Ø"/>
            </a:pPr>
            <a:r>
              <a:rPr lang="de-DE" dirty="0"/>
              <a:t>S</a:t>
            </a:r>
            <a:r>
              <a:rPr lang="de-DE" dirty="0" smtClean="0"/>
              <a:t>ich selbst als Sprachvorbild wahr zunehmen.</a:t>
            </a:r>
          </a:p>
          <a:p>
            <a:pPr marL="285750" indent="-285750">
              <a:buFont typeface="Wingdings" panose="05000000000000000000" pitchFamily="2" charset="2"/>
              <a:buChar char="Ø"/>
            </a:pPr>
            <a:r>
              <a:rPr lang="de-DE" dirty="0" smtClean="0"/>
              <a:t>Vorwiegend offene Fragen zu stellen.</a:t>
            </a:r>
          </a:p>
          <a:p>
            <a:pPr marL="285750" indent="-285750">
              <a:buFont typeface="Wingdings" panose="05000000000000000000" pitchFamily="2" charset="2"/>
              <a:buChar char="Ø"/>
            </a:pPr>
            <a:r>
              <a:rPr lang="de-DE" dirty="0" smtClean="0"/>
              <a:t>Aufforderungen positiv zu formulieren.</a:t>
            </a:r>
          </a:p>
          <a:p>
            <a:endParaRPr lang="de-DE" dirty="0" smtClean="0"/>
          </a:p>
          <a:p>
            <a:r>
              <a:rPr lang="de-DE" dirty="0" smtClean="0">
                <a:solidFill>
                  <a:srgbClr val="FF0000"/>
                </a:solidFill>
              </a:rPr>
              <a:t>Somit werden</a:t>
            </a:r>
          </a:p>
          <a:p>
            <a:pPr marL="285750" indent="-285750">
              <a:buFont typeface="Wingdings" panose="05000000000000000000" pitchFamily="2" charset="2"/>
              <a:buChar char="Ø"/>
            </a:pPr>
            <a:r>
              <a:rPr lang="de-DE" dirty="0" smtClean="0"/>
              <a:t> Kinder selbstwirksam und ein aktiver Teil der Gruppe.</a:t>
            </a:r>
          </a:p>
          <a:p>
            <a:pPr marL="285750" indent="-285750">
              <a:buFont typeface="Wingdings" panose="05000000000000000000" pitchFamily="2" charset="2"/>
              <a:buChar char="Ø"/>
            </a:pPr>
            <a:r>
              <a:rPr lang="de-DE" dirty="0" smtClean="0"/>
              <a:t> Verbale und nonverbale Äußerungen der Kinder gestärkt.</a:t>
            </a:r>
            <a:endParaRPr lang="de-DE" dirty="0"/>
          </a:p>
          <a:p>
            <a:endParaRPr lang="de-DE" dirty="0" smtClean="0"/>
          </a:p>
          <a:p>
            <a:endParaRPr lang="de-DE" dirty="0" smtClean="0"/>
          </a:p>
          <a:p>
            <a:pPr algn="ctr"/>
            <a:r>
              <a:rPr lang="de-DE" sz="2000" dirty="0" smtClean="0">
                <a:solidFill>
                  <a:srgbClr val="FF0000"/>
                </a:solidFill>
              </a:rPr>
              <a:t>So entwickeln die Kinder ein Sprachverständnis und lernen sich in unterschiedlichen Situationen auszudrücken.</a:t>
            </a:r>
            <a:endParaRPr lang="de-DE" sz="2000" dirty="0">
              <a:solidFill>
                <a:srgbClr val="FF0000"/>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0" t="4701" r="5288" b="9356"/>
          <a:stretch/>
        </p:blipFill>
        <p:spPr bwMode="auto">
          <a:xfrm>
            <a:off x="7524328"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318793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 calcmode="lin" valueType="num">
                                      <p:cBhvr additive="base">
                                        <p:cTn id="2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additive="base">
                                        <p:cTn id="2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 calcmode="lin" valueType="num">
                                      <p:cBhvr additive="base">
                                        <p:cTn id="3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anim calcmode="lin" valueType="num">
                                      <p:cBhvr additive="base">
                                        <p:cTn id="4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xEl>
                                              <p:pRg st="11" end="11"/>
                                            </p:txEl>
                                          </p:spTgt>
                                        </p:tgtEl>
                                        <p:attrNameLst>
                                          <p:attrName>style.visibility</p:attrName>
                                        </p:attrNameLst>
                                      </p:cBhvr>
                                      <p:to>
                                        <p:strVal val="visible"/>
                                      </p:to>
                                    </p:set>
                                    <p:anim calcmode="lin" valueType="num">
                                      <p:cBhvr additive="base">
                                        <p:cTn id="45"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xEl>
                                              <p:pRg st="12" end="12"/>
                                            </p:txEl>
                                          </p:spTgt>
                                        </p:tgtEl>
                                        <p:attrNameLst>
                                          <p:attrName>style.visibility</p:attrName>
                                        </p:attrNameLst>
                                      </p:cBhvr>
                                      <p:to>
                                        <p:strVal val="visible"/>
                                      </p:to>
                                    </p:set>
                                    <p:anim calcmode="lin" valueType="num">
                                      <p:cBhvr additive="base">
                                        <p:cTn id="49"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15" end="15"/>
                                            </p:txEl>
                                          </p:spTgt>
                                        </p:tgtEl>
                                        <p:attrNameLst>
                                          <p:attrName>style.visibility</p:attrName>
                                        </p:attrNameLst>
                                      </p:cBhvr>
                                      <p:to>
                                        <p:strVal val="visible"/>
                                      </p:to>
                                    </p:set>
                                    <p:anim calcmode="lin" valueType="num">
                                      <p:cBhvr additive="base">
                                        <p:cTn id="55" dur="500" fill="hold"/>
                                        <p:tgtEl>
                                          <p:spTgt spid="9">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Was verstehen wir unter</a:t>
            </a:r>
            <a:br>
              <a:rPr lang="de-DE" sz="2400" b="1" dirty="0" smtClean="0"/>
            </a:br>
            <a:r>
              <a:rPr lang="de-DE" sz="2400" b="1" dirty="0" smtClean="0"/>
              <a:t> „sprachförderliche Inhalte“?</a:t>
            </a:r>
            <a:endParaRPr lang="de-DE" sz="2400" b="1" dirty="0"/>
          </a:p>
        </p:txBody>
      </p:sp>
      <p:sp>
        <p:nvSpPr>
          <p:cNvPr id="3" name="Inhaltsplatzhalter 2"/>
          <p:cNvSpPr>
            <a:spLocks noGrp="1"/>
          </p:cNvSpPr>
          <p:nvPr>
            <p:ph idx="1"/>
          </p:nvPr>
        </p:nvSpPr>
        <p:spPr/>
        <p:txBody>
          <a:bodyPr>
            <a:normAutofit fontScale="92500" lnSpcReduction="10000"/>
          </a:bodyPr>
          <a:lstStyle/>
          <a:p>
            <a:pPr>
              <a:buFont typeface="Wingdings" panose="05000000000000000000" pitchFamily="2" charset="2"/>
              <a:buChar char="Ø"/>
            </a:pPr>
            <a:r>
              <a:rPr lang="de-DE" sz="1800" dirty="0" smtClean="0"/>
              <a:t>Wortschatzerweiterung</a:t>
            </a:r>
          </a:p>
          <a:p>
            <a:pPr>
              <a:buFont typeface="Wingdings" panose="05000000000000000000" pitchFamily="2" charset="2"/>
              <a:buChar char="Ø"/>
            </a:pPr>
            <a:r>
              <a:rPr lang="de-DE" sz="1800" dirty="0" smtClean="0"/>
              <a:t>Lautbildung</a:t>
            </a:r>
          </a:p>
          <a:p>
            <a:pPr>
              <a:buFont typeface="Wingdings" panose="05000000000000000000" pitchFamily="2" charset="2"/>
              <a:buChar char="Ø"/>
            </a:pPr>
            <a:r>
              <a:rPr lang="de-DE" sz="1800" dirty="0" smtClean="0"/>
              <a:t>Phonologisches Bewusstsein</a:t>
            </a:r>
          </a:p>
          <a:p>
            <a:pPr>
              <a:buFont typeface="Wingdings" panose="05000000000000000000" pitchFamily="2" charset="2"/>
              <a:buChar char="Ø"/>
            </a:pPr>
            <a:r>
              <a:rPr lang="de-DE" sz="1800" dirty="0" smtClean="0"/>
              <a:t>Unterstützung der Satzbildung</a:t>
            </a:r>
          </a:p>
          <a:p>
            <a:pPr>
              <a:buFont typeface="Wingdings" panose="05000000000000000000" pitchFamily="2" charset="2"/>
              <a:buChar char="Ø"/>
            </a:pPr>
            <a:r>
              <a:rPr lang="de-DE" sz="1800" dirty="0" smtClean="0"/>
              <a:t>Anregung zum Dialog</a:t>
            </a:r>
          </a:p>
          <a:p>
            <a:pPr>
              <a:buFont typeface="Wingdings" panose="05000000000000000000" pitchFamily="2" charset="2"/>
              <a:buChar char="Ø"/>
            </a:pPr>
            <a:r>
              <a:rPr lang="de-DE" sz="1800" dirty="0" err="1" smtClean="0"/>
              <a:t>Literacy</a:t>
            </a:r>
            <a:r>
              <a:rPr lang="de-DE" sz="1800" dirty="0" smtClean="0"/>
              <a:t> (siehe Anhang)</a:t>
            </a:r>
          </a:p>
          <a:p>
            <a:pPr>
              <a:buFont typeface="Wingdings" panose="05000000000000000000" pitchFamily="2" charset="2"/>
              <a:buChar char="Ø"/>
            </a:pPr>
            <a:endParaRPr lang="de-DE" sz="1800" dirty="0" smtClean="0"/>
          </a:p>
          <a:p>
            <a:pPr marL="0" indent="0">
              <a:buNone/>
            </a:pPr>
            <a:r>
              <a:rPr lang="de-DE" sz="1800" dirty="0" smtClean="0">
                <a:solidFill>
                  <a:srgbClr val="FF0000"/>
                </a:solidFill>
              </a:rPr>
              <a:t>Deshalb </a:t>
            </a:r>
          </a:p>
          <a:p>
            <a:pPr>
              <a:buFont typeface="Wingdings" panose="05000000000000000000" pitchFamily="2" charset="2"/>
              <a:buChar char="Ø"/>
            </a:pPr>
            <a:r>
              <a:rPr lang="de-DE" sz="1800" dirty="0" smtClean="0"/>
              <a:t>Sehen wir Beziehung  als Basis unserer pädagogischen Arbeit.</a:t>
            </a:r>
          </a:p>
          <a:p>
            <a:pPr>
              <a:buFont typeface="Wingdings" panose="05000000000000000000" pitchFamily="2" charset="2"/>
              <a:buChar char="Ø"/>
            </a:pPr>
            <a:r>
              <a:rPr lang="de-DE" sz="1800" dirty="0" smtClean="0"/>
              <a:t>Haben wir Respekt vor der kindlichen Eigenständigkeit.</a:t>
            </a:r>
          </a:p>
          <a:p>
            <a:pPr>
              <a:buFont typeface="Wingdings" panose="05000000000000000000" pitchFamily="2" charset="2"/>
              <a:buChar char="Ø"/>
            </a:pPr>
            <a:r>
              <a:rPr lang="de-DE" sz="1800" dirty="0" smtClean="0"/>
              <a:t>Wenden wir korrektives Feedback als Methode an.</a:t>
            </a:r>
          </a:p>
          <a:p>
            <a:pPr>
              <a:buFont typeface="Wingdings" panose="05000000000000000000" pitchFamily="2" charset="2"/>
              <a:buChar char="Ø"/>
            </a:pPr>
            <a:r>
              <a:rPr lang="de-DE" sz="1800" dirty="0" smtClean="0"/>
              <a:t>Stellen wir vorwiegend offene Fragen.</a:t>
            </a:r>
          </a:p>
          <a:p>
            <a:pPr>
              <a:buFont typeface="Wingdings" panose="05000000000000000000" pitchFamily="2" charset="2"/>
              <a:buChar char="Ø"/>
            </a:pPr>
            <a:r>
              <a:rPr lang="de-DE" sz="1800" dirty="0" smtClean="0"/>
              <a:t>Setzen wir bewusst Mimik, Gestik, Körpersprache ein.</a:t>
            </a:r>
          </a:p>
          <a:p>
            <a:pPr>
              <a:buFont typeface="Wingdings" panose="05000000000000000000" pitchFamily="2" charset="2"/>
              <a:buChar char="Ø"/>
            </a:pPr>
            <a:r>
              <a:rPr lang="de-DE" sz="1800" dirty="0" smtClean="0"/>
              <a:t>Kommunizieren wir verbal und nonverbal mit den Kindern.</a:t>
            </a:r>
          </a:p>
          <a:p>
            <a:pPr>
              <a:buFont typeface="Wingdings" panose="05000000000000000000" pitchFamily="2" charset="2"/>
              <a:buChar char="Ø"/>
            </a:pPr>
            <a:r>
              <a:rPr lang="de-DE" sz="1800" dirty="0" smtClean="0"/>
              <a:t>Nutzen wir alle anschaulichen Materialen.</a:t>
            </a:r>
          </a:p>
          <a:p>
            <a:pPr marL="0" indent="0">
              <a:buNone/>
            </a:pPr>
            <a:endParaRPr lang="de-DE" sz="1800" dirty="0" smtClean="0"/>
          </a:p>
          <a:p>
            <a:pPr>
              <a:buFont typeface="Wingdings" panose="05000000000000000000" pitchFamily="2" charset="2"/>
              <a:buChar char="Ø"/>
            </a:pPr>
            <a:endParaRPr lang="de-DE" sz="18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1051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1000"/>
                                        <p:tgtEl>
                                          <p:spTgt spid="3">
                                            <p:txEl>
                                              <p:pRg st="11" end="11"/>
                                            </p:txEl>
                                          </p:spTgt>
                                        </p:tgtEl>
                                      </p:cBhvr>
                                    </p:animEffect>
                                    <p:anim calcmode="lin" valueType="num">
                                      <p:cBhvr>
                                        <p:cTn id="6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1000"/>
                                        <p:tgtEl>
                                          <p:spTgt spid="3">
                                            <p:txEl>
                                              <p:pRg st="12" end="12"/>
                                            </p:txEl>
                                          </p:spTgt>
                                        </p:tgtEl>
                                      </p:cBhvr>
                                    </p:animEffect>
                                    <p:anim calcmode="lin" valueType="num">
                                      <p:cBhvr>
                                        <p:cTn id="6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fade">
                                      <p:cBhvr>
                                        <p:cTn id="69" dur="1000"/>
                                        <p:tgtEl>
                                          <p:spTgt spid="3">
                                            <p:txEl>
                                              <p:pRg st="13" end="13"/>
                                            </p:txEl>
                                          </p:spTgt>
                                        </p:tgtEl>
                                      </p:cBhvr>
                                    </p:animEffect>
                                    <p:anim calcmode="lin" valueType="num">
                                      <p:cBhvr>
                                        <p:cTn id="7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
                                            <p:txEl>
                                              <p:pRg st="14" end="14"/>
                                            </p:txEl>
                                          </p:spTgt>
                                        </p:tgtEl>
                                        <p:attrNameLst>
                                          <p:attrName>style.visibility</p:attrName>
                                        </p:attrNameLst>
                                      </p:cBhvr>
                                      <p:to>
                                        <p:strVal val="visible"/>
                                      </p:to>
                                    </p:set>
                                    <p:animEffect transition="in" filter="fade">
                                      <p:cBhvr>
                                        <p:cTn id="74" dur="1000"/>
                                        <p:tgtEl>
                                          <p:spTgt spid="3">
                                            <p:txEl>
                                              <p:pRg st="14" end="14"/>
                                            </p:txEl>
                                          </p:spTgt>
                                        </p:tgtEl>
                                      </p:cBhvr>
                                    </p:animEffect>
                                    <p:anim calcmode="lin" valueType="num">
                                      <p:cBhvr>
                                        <p:cTn id="7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Bedeutung  für das Team</a:t>
            </a:r>
            <a:endParaRPr lang="de-DE" sz="2400" b="1" dirty="0"/>
          </a:p>
        </p:txBody>
      </p:sp>
      <p:sp>
        <p:nvSpPr>
          <p:cNvPr id="3" name="Inhaltsplatzhalter 2"/>
          <p:cNvSpPr>
            <a:spLocks noGrp="1"/>
          </p:cNvSpPr>
          <p:nvPr>
            <p:ph idx="1"/>
          </p:nvPr>
        </p:nvSpPr>
        <p:spPr>
          <a:xfrm>
            <a:off x="457200" y="1196752"/>
            <a:ext cx="8229600" cy="4929411"/>
          </a:xfrm>
        </p:spPr>
        <p:txBody>
          <a:bodyPr>
            <a:normAutofit lnSpcReduction="10000"/>
          </a:bodyPr>
          <a:lstStyle/>
          <a:p>
            <a:pPr>
              <a:buFont typeface="Wingdings" panose="05000000000000000000" pitchFamily="2" charset="2"/>
              <a:buChar char="Ø"/>
            </a:pPr>
            <a:r>
              <a:rPr lang="de-DE" sz="1800" dirty="0" smtClean="0"/>
              <a:t>Inhalte der Sprachkonzeption sind verbindlich für das ganze Team.</a:t>
            </a:r>
          </a:p>
          <a:p>
            <a:pPr>
              <a:buFont typeface="Wingdings" panose="05000000000000000000" pitchFamily="2" charset="2"/>
              <a:buChar char="Ø"/>
            </a:pPr>
            <a:r>
              <a:rPr lang="de-DE" sz="1800" dirty="0" smtClean="0"/>
              <a:t>Bildet die Basis für das sprachliche Miteinander.</a:t>
            </a:r>
          </a:p>
          <a:p>
            <a:pPr>
              <a:buFont typeface="Wingdings" panose="05000000000000000000" pitchFamily="2" charset="2"/>
              <a:buChar char="Ø"/>
            </a:pPr>
            <a:r>
              <a:rPr lang="de-DE" sz="1800" dirty="0" smtClean="0"/>
              <a:t>Einsatz von Gruppen- und Teamzielen.</a:t>
            </a:r>
          </a:p>
          <a:p>
            <a:pPr>
              <a:buFont typeface="Wingdings" panose="05000000000000000000" pitchFamily="2" charset="2"/>
              <a:buChar char="Ø"/>
            </a:pPr>
            <a:r>
              <a:rPr lang="de-DE" sz="1800" dirty="0" smtClean="0"/>
              <a:t>Reflexion der Fachkraft hinsichtlich des eigenen Sprachgebrauchs.</a:t>
            </a:r>
          </a:p>
          <a:p>
            <a:pPr>
              <a:buFont typeface="Wingdings" panose="05000000000000000000" pitchFamily="2" charset="2"/>
              <a:buChar char="Ø"/>
            </a:pPr>
            <a:r>
              <a:rPr lang="de-DE" sz="1800" dirty="0" smtClean="0"/>
              <a:t>Jede Fachkraft bringt ihre Ressourcen mit ein: </a:t>
            </a:r>
          </a:p>
          <a:p>
            <a:pPr marL="0" indent="0">
              <a:buNone/>
            </a:pPr>
            <a:r>
              <a:rPr lang="de-DE" sz="1400" i="1" dirty="0" smtClean="0"/>
              <a:t>       Singspiele, Lieder, eigene Zweisprachigkeit…..</a:t>
            </a:r>
          </a:p>
          <a:p>
            <a:pPr>
              <a:buFont typeface="Wingdings" panose="05000000000000000000" pitchFamily="2" charset="2"/>
              <a:buChar char="Ø"/>
            </a:pPr>
            <a:r>
              <a:rPr lang="de-DE" sz="1800" dirty="0"/>
              <a:t>Sich durch Weiterbildungen qualifizieren</a:t>
            </a:r>
            <a:r>
              <a:rPr lang="de-DE" sz="1800" dirty="0" smtClean="0"/>
              <a:t>.</a:t>
            </a:r>
          </a:p>
          <a:p>
            <a:pPr>
              <a:buFont typeface="Wingdings" panose="05000000000000000000" pitchFamily="2" charset="2"/>
              <a:buChar char="Ø"/>
            </a:pPr>
            <a:r>
              <a:rPr lang="de-DE" sz="1800" dirty="0" smtClean="0"/>
              <a:t>Nutzung von digitalen Medien</a:t>
            </a:r>
            <a:endParaRPr lang="de-DE" sz="1800" dirty="0"/>
          </a:p>
          <a:p>
            <a:pPr>
              <a:buFont typeface="Wingdings" panose="05000000000000000000" pitchFamily="2" charset="2"/>
              <a:buChar char="Ø"/>
            </a:pPr>
            <a:r>
              <a:rPr lang="de-DE" sz="1800" dirty="0" smtClean="0"/>
              <a:t>Mit folgenden Checklisten </a:t>
            </a:r>
            <a:r>
              <a:rPr lang="de-DE" sz="1800" dirty="0"/>
              <a:t>arbeiten</a:t>
            </a:r>
            <a:r>
              <a:rPr lang="de-DE" sz="1800" dirty="0" smtClean="0"/>
              <a:t>:</a:t>
            </a:r>
            <a:endParaRPr lang="de-DE" sz="1600" i="1" dirty="0" smtClean="0"/>
          </a:p>
          <a:p>
            <a:pPr lvl="1">
              <a:buFont typeface="Wingdings" panose="05000000000000000000" pitchFamily="2" charset="2"/>
              <a:buChar char="§"/>
            </a:pPr>
            <a:r>
              <a:rPr lang="de-DE" sz="1400" i="1" dirty="0" smtClean="0"/>
              <a:t>Unterstützung beim Sprachgebrauch und Sprachverstehen</a:t>
            </a:r>
          </a:p>
          <a:p>
            <a:pPr lvl="1">
              <a:buFont typeface="Wingdings" panose="05000000000000000000" pitchFamily="2" charset="2"/>
              <a:buChar char="§"/>
            </a:pPr>
            <a:r>
              <a:rPr lang="de-DE" sz="1400" i="1" dirty="0" smtClean="0"/>
              <a:t>Strukturierung des Kita Alltags</a:t>
            </a:r>
          </a:p>
          <a:p>
            <a:pPr lvl="1">
              <a:buFont typeface="Wingdings" panose="05000000000000000000" pitchFamily="2" charset="2"/>
              <a:buChar char="§"/>
            </a:pPr>
            <a:r>
              <a:rPr lang="de-DE" sz="1400" i="1" dirty="0" smtClean="0"/>
              <a:t>Individualisierung der päd. Arbeit</a:t>
            </a:r>
          </a:p>
          <a:p>
            <a:pPr lvl="1">
              <a:buFont typeface="Wingdings" panose="05000000000000000000" pitchFamily="2" charset="2"/>
              <a:buChar char="§"/>
            </a:pPr>
            <a:r>
              <a:rPr lang="de-DE" sz="1400" i="1" dirty="0" smtClean="0"/>
              <a:t>Musik, Bewegung und Sprache</a:t>
            </a:r>
          </a:p>
          <a:p>
            <a:pPr lvl="1">
              <a:buFont typeface="Wingdings" panose="05000000000000000000" pitchFamily="2" charset="2"/>
              <a:buChar char="§"/>
            </a:pPr>
            <a:r>
              <a:rPr lang="de-DE" sz="1400" i="1" dirty="0" smtClean="0"/>
              <a:t>Symbol- und </a:t>
            </a:r>
            <a:r>
              <a:rPr lang="de-DE" sz="1400" i="1" dirty="0"/>
              <a:t>R</a:t>
            </a:r>
            <a:r>
              <a:rPr lang="de-DE" sz="1400" i="1" dirty="0" smtClean="0"/>
              <a:t>ollenspiel</a:t>
            </a:r>
          </a:p>
          <a:p>
            <a:pPr lvl="1">
              <a:buFont typeface="Wingdings" panose="05000000000000000000" pitchFamily="2" charset="2"/>
              <a:buChar char="§"/>
            </a:pPr>
            <a:r>
              <a:rPr lang="de-DE" sz="1400" i="1" dirty="0" smtClean="0"/>
              <a:t>Sprach-, Buchstaben- und Zahlenspiele</a:t>
            </a:r>
          </a:p>
          <a:p>
            <a:pPr lvl="1">
              <a:buFont typeface="Wingdings" panose="05000000000000000000" pitchFamily="2" charset="2"/>
              <a:buChar char="§"/>
            </a:pPr>
            <a:r>
              <a:rPr lang="de-DE" sz="1400" i="1" dirty="0" smtClean="0"/>
              <a:t>Nutzung von Büchern</a:t>
            </a:r>
          </a:p>
          <a:p>
            <a:pPr lvl="1">
              <a:buFont typeface="Wingdings" panose="05000000000000000000" pitchFamily="2" charset="2"/>
              <a:buChar char="§"/>
            </a:pPr>
            <a:r>
              <a:rPr lang="de-DE" sz="1400" i="1" dirty="0" smtClean="0"/>
              <a:t>Elterngespräche vorbereiten</a:t>
            </a:r>
          </a:p>
          <a:p>
            <a:pPr lvl="1">
              <a:buFont typeface="Wingdings" panose="05000000000000000000" pitchFamily="2" charset="2"/>
              <a:buChar char="§"/>
            </a:pPr>
            <a:endParaRPr lang="de-DE" sz="1800" i="1" dirty="0" smtClean="0"/>
          </a:p>
          <a:p>
            <a:pPr marL="457200" lvl="1" indent="0">
              <a:buNone/>
            </a:pPr>
            <a:endParaRPr lang="de-DE" sz="1400" i="1" dirty="0" smtClean="0"/>
          </a:p>
        </p:txBody>
      </p:sp>
      <p:pic>
        <p:nvPicPr>
          <p:cNvPr id="6146" name="Picture 2" descr="C:\Users\67ktDotzauerD\AppData\Local\Microsoft\Windows\Temporary Internet Files\Content.IE5\KKNCR4TN\colorful-music-notes-cutou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78" y="4491816"/>
            <a:ext cx="2932584" cy="18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1381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de-DE" sz="2400" b="1" dirty="0" smtClean="0"/>
              <a:t>Ankommen – Willkommen</a:t>
            </a:r>
            <a:endParaRPr lang="de-DE" sz="2400" b="1" dirty="0"/>
          </a:p>
        </p:txBody>
      </p:sp>
      <p:sp>
        <p:nvSpPr>
          <p:cNvPr id="5" name="Inhaltsplatzhalter 4"/>
          <p:cNvSpPr>
            <a:spLocks noGrp="1"/>
          </p:cNvSpPr>
          <p:nvPr>
            <p:ph sz="half" idx="2"/>
          </p:nvPr>
        </p:nvSpPr>
        <p:spPr>
          <a:xfrm>
            <a:off x="3779912" y="2852935"/>
            <a:ext cx="4906888" cy="2880321"/>
          </a:xfrm>
        </p:spPr>
        <p:txBody>
          <a:bodyPr>
            <a:normAutofit fontScale="92500" lnSpcReduction="20000"/>
          </a:bodyPr>
          <a:lstStyle/>
          <a:p>
            <a:pPr marL="0" indent="0">
              <a:buNone/>
            </a:pPr>
            <a:endParaRPr lang="de-DE" sz="1800" dirty="0" smtClean="0"/>
          </a:p>
          <a:p>
            <a:endParaRPr lang="de-DE" sz="1800" dirty="0" smtClean="0"/>
          </a:p>
          <a:p>
            <a:r>
              <a:rPr lang="de-DE" sz="1800" dirty="0"/>
              <a:t>J</a:t>
            </a:r>
            <a:r>
              <a:rPr lang="de-DE" sz="1800" dirty="0" smtClean="0"/>
              <a:t>edes Kind findet seinen vertrauten Platz . Dies verdeutlicht auch das eigene Foto.</a:t>
            </a:r>
          </a:p>
          <a:p>
            <a:r>
              <a:rPr lang="de-DE" sz="1800" dirty="0" smtClean="0"/>
              <a:t>Die Aushänge über dem Garderobenplatz zeigen: „Das bin ich“, „Das habe ich geschafft“, „Das habe ich erlebt“.</a:t>
            </a:r>
          </a:p>
          <a:p>
            <a:r>
              <a:rPr lang="de-DE" sz="1800" dirty="0" smtClean="0"/>
              <a:t>Sich begrüßen bedeutet: „Ich bin willkommen“. Der erste Dialog entsteht mit der Fachkraft und den Freunden.</a:t>
            </a:r>
          </a:p>
          <a:p>
            <a:r>
              <a:rPr lang="de-DE" sz="1800" dirty="0" smtClean="0"/>
              <a:t>Wir nehmen uns Zeit für die Eltern, um uns kurz auszutauschen</a:t>
            </a:r>
            <a:r>
              <a:rPr lang="de-DE" sz="1800" dirty="0"/>
              <a:t> </a:t>
            </a:r>
            <a:r>
              <a:rPr lang="de-DE" sz="1800" dirty="0" smtClean="0"/>
              <a:t>und die Kinder verabschieden sich.</a:t>
            </a:r>
          </a:p>
          <a:p>
            <a:pPr marL="0" indent="0">
              <a:buNone/>
            </a:pPr>
            <a:endParaRPr lang="de-DE" sz="1800" dirty="0" smtClean="0"/>
          </a:p>
          <a:p>
            <a:endParaRPr lang="de-DE" sz="1800" dirty="0" smtClean="0"/>
          </a:p>
        </p:txBody>
      </p:sp>
      <p:pic>
        <p:nvPicPr>
          <p:cNvPr id="3074" name="Picture 2" descr="C:\Users\67ktDotzauerD\AppData\Local\Microsoft\Windows\Temporary Internet Files\Content.IE5\NN9NEXKD\image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
            <a:off x="6099446" y="1662030"/>
            <a:ext cx="2300243" cy="1395300"/>
          </a:xfrm>
          <a:prstGeom prst="rect">
            <a:avLst/>
          </a:prstGeom>
          <a:noFill/>
          <a:extLst>
            <a:ext uri="{909E8E84-426E-40DD-AFC4-6F175D3DCCD1}">
              <a14:hiddenFill xmlns:a14="http://schemas.microsoft.com/office/drawing/2010/main">
                <a:solidFill>
                  <a:srgbClr val="FFFFFF"/>
                </a:solidFill>
              </a14:hiddenFill>
            </a:ext>
          </a:extLst>
        </p:spPr>
      </p:pic>
      <p:sp>
        <p:nvSpPr>
          <p:cNvPr id="7" name="Ovale Legende 6"/>
          <p:cNvSpPr/>
          <p:nvPr/>
        </p:nvSpPr>
        <p:spPr>
          <a:xfrm rot="21126911">
            <a:off x="2699792" y="5445224"/>
            <a:ext cx="1656184" cy="1224136"/>
          </a:xfrm>
          <a:prstGeom prst="wedgeEllipseCallout">
            <a:avLst>
              <a:gd name="adj1" fmla="val 94430"/>
              <a:gd name="adj2" fmla="val -1158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smtClean="0">
                <a:latin typeface="Algerian" panose="04020705040A02060702" pitchFamily="82" charset="0"/>
              </a:rPr>
              <a:t>Auf Wiedersehen!</a:t>
            </a:r>
            <a:endParaRPr lang="de-DE" i="1" dirty="0">
              <a:latin typeface="Algerian" panose="04020705040A02060702" pitchFamily="82" charset="0"/>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feld 3"/>
          <p:cNvSpPr txBox="1"/>
          <p:nvPr/>
        </p:nvSpPr>
        <p:spPr>
          <a:xfrm>
            <a:off x="539552" y="1268760"/>
            <a:ext cx="5544616" cy="1200329"/>
          </a:xfrm>
          <a:prstGeom prst="rect">
            <a:avLst/>
          </a:prstGeom>
          <a:noFill/>
        </p:spPr>
        <p:txBody>
          <a:bodyPr wrap="square" rtlCol="0">
            <a:spAutoFit/>
          </a:bodyPr>
          <a:lstStyle/>
          <a:p>
            <a:r>
              <a:rPr lang="de-DE" dirty="0" smtClean="0"/>
              <a:t>Mehrsprachige </a:t>
            </a:r>
            <a:r>
              <a:rPr lang="de-DE" dirty="0"/>
              <a:t>S</a:t>
            </a:r>
            <a:r>
              <a:rPr lang="de-DE" dirty="0" smtClean="0"/>
              <a:t>childer und Aushänge im Eingangsbereich zeigen, dass alle Willkommen sind. Ankommen bedeutet für uns auch, dass jeder seine Sprache in unserem Haus entdecken kann.</a:t>
            </a:r>
            <a:endParaRPr lang="de-DE"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136" y="3068960"/>
            <a:ext cx="2160240" cy="350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10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274638"/>
            <a:ext cx="8229600" cy="994122"/>
          </a:xfrm>
        </p:spPr>
        <p:txBody>
          <a:bodyPr>
            <a:normAutofit/>
          </a:bodyPr>
          <a:lstStyle/>
          <a:p>
            <a:r>
              <a:rPr lang="de-DE" sz="2400" b="1" dirty="0" smtClean="0"/>
              <a:t>Der Morgenkreis beginnt</a:t>
            </a:r>
            <a:endParaRPr lang="de-DE" sz="2400" b="1" dirty="0"/>
          </a:p>
        </p:txBody>
      </p:sp>
      <p:sp>
        <p:nvSpPr>
          <p:cNvPr id="6" name="Inhaltsplatzhalter 5"/>
          <p:cNvSpPr>
            <a:spLocks noGrp="1"/>
          </p:cNvSpPr>
          <p:nvPr>
            <p:ph idx="1"/>
          </p:nvPr>
        </p:nvSpPr>
        <p:spPr/>
        <p:txBody>
          <a:bodyPr>
            <a:normAutofit/>
          </a:bodyPr>
          <a:lstStyle/>
          <a:p>
            <a:pPr marL="0" indent="0">
              <a:buNone/>
            </a:pPr>
            <a:r>
              <a:rPr lang="de-DE" sz="2000" b="1" dirty="0" smtClean="0">
                <a:solidFill>
                  <a:srgbClr val="FF0000"/>
                </a:solidFill>
              </a:rPr>
              <a:t>Schwerpunkt Sprache im Morgenkreis:</a:t>
            </a:r>
          </a:p>
          <a:p>
            <a:pPr>
              <a:buFont typeface="Wingdings" panose="05000000000000000000" pitchFamily="2" charset="2"/>
              <a:buChar char="Ø"/>
            </a:pPr>
            <a:r>
              <a:rPr lang="de-DE" sz="1600" dirty="0" smtClean="0"/>
              <a:t>Wir beginnen mit einem Guten-Morgen Lied. </a:t>
            </a:r>
          </a:p>
          <a:p>
            <a:pPr>
              <a:buFont typeface="Wingdings" panose="05000000000000000000" pitchFamily="2" charset="2"/>
              <a:buChar char="Ø"/>
            </a:pPr>
            <a:r>
              <a:rPr lang="de-DE" sz="1600" dirty="0" smtClean="0"/>
              <a:t>Ein Kind zählt alle anderen anwesenden Kinder der Gruppe. Die fehlenden Kinder werden namentlich benannt.</a:t>
            </a:r>
          </a:p>
          <a:p>
            <a:pPr>
              <a:buFont typeface="Wingdings" panose="05000000000000000000" pitchFamily="2" charset="2"/>
              <a:buChar char="Ø"/>
            </a:pPr>
            <a:r>
              <a:rPr lang="de-DE" sz="1600" dirty="0" smtClean="0"/>
              <a:t>Wir besprechen das Datum.</a:t>
            </a:r>
          </a:p>
          <a:p>
            <a:pPr>
              <a:buFont typeface="Wingdings" panose="05000000000000000000" pitchFamily="2" charset="2"/>
              <a:buChar char="Ø"/>
            </a:pPr>
            <a:r>
              <a:rPr lang="de-DE" sz="1600" dirty="0" smtClean="0"/>
              <a:t>Wir besprechen den </a:t>
            </a:r>
            <a:r>
              <a:rPr lang="de-DE" sz="1600" dirty="0" err="1" smtClean="0"/>
              <a:t>Tagesablauf.Die</a:t>
            </a:r>
            <a:r>
              <a:rPr lang="de-DE" sz="1600" dirty="0" smtClean="0"/>
              <a:t> </a:t>
            </a:r>
            <a:r>
              <a:rPr lang="de-DE" sz="1600" dirty="0"/>
              <a:t>K</a:t>
            </a:r>
            <a:r>
              <a:rPr lang="de-DE" sz="1600" dirty="0" smtClean="0"/>
              <a:t>inder erzählen von Erlebtem, äußern Wünsche und thematisieren Probleme.</a:t>
            </a:r>
          </a:p>
          <a:p>
            <a:pPr>
              <a:buFont typeface="Wingdings" panose="05000000000000000000" pitchFamily="2" charset="2"/>
              <a:buChar char="Ø"/>
            </a:pPr>
            <a:r>
              <a:rPr lang="de-DE" sz="1600" dirty="0" smtClean="0"/>
              <a:t>Ein Kind wählt einen Reim und ein Abschlussspiel aus.</a:t>
            </a:r>
          </a:p>
          <a:p>
            <a:pPr marL="0" indent="0">
              <a:buNone/>
            </a:pPr>
            <a:endParaRPr lang="de-DE" sz="1100" dirty="0"/>
          </a:p>
          <a:p>
            <a:pPr marL="0" indent="0">
              <a:buNone/>
            </a:pPr>
            <a:r>
              <a:rPr lang="de-DE" sz="2000" dirty="0" smtClean="0">
                <a:solidFill>
                  <a:srgbClr val="FF0000"/>
                </a:solidFill>
              </a:rPr>
              <a:t>Uns ist wichtig:</a:t>
            </a:r>
          </a:p>
          <a:p>
            <a:pPr>
              <a:buFont typeface="Wingdings" panose="05000000000000000000" pitchFamily="2" charset="2"/>
              <a:buChar char="Ø"/>
            </a:pPr>
            <a:r>
              <a:rPr lang="de-DE" sz="1600" dirty="0" smtClean="0"/>
              <a:t>Jedes Kind kommt zu Wort.</a:t>
            </a:r>
          </a:p>
          <a:p>
            <a:pPr>
              <a:buFont typeface="Wingdings" panose="05000000000000000000" pitchFamily="2" charset="2"/>
              <a:buChar char="Ø"/>
            </a:pPr>
            <a:r>
              <a:rPr lang="de-DE" sz="1600" dirty="0" smtClean="0"/>
              <a:t>Wir achten auf Gesprächsregeln.</a:t>
            </a:r>
          </a:p>
          <a:p>
            <a:pPr>
              <a:buFont typeface="Wingdings" panose="05000000000000000000" pitchFamily="2" charset="2"/>
              <a:buChar char="Ø"/>
            </a:pPr>
            <a:r>
              <a:rPr lang="de-DE" sz="1600" dirty="0" smtClean="0"/>
              <a:t>Jedes </a:t>
            </a:r>
            <a:r>
              <a:rPr lang="de-DE" sz="1600" dirty="0"/>
              <a:t>K</a:t>
            </a:r>
            <a:r>
              <a:rPr lang="de-DE" sz="1600" dirty="0" smtClean="0"/>
              <a:t>ind hat ausreichend Zeit um seine Geschichten zu erzählen.</a:t>
            </a:r>
          </a:p>
          <a:p>
            <a:pPr>
              <a:buFont typeface="Wingdings" panose="05000000000000000000" pitchFamily="2" charset="2"/>
              <a:buChar char="Ø"/>
            </a:pPr>
            <a:r>
              <a:rPr lang="de-DE" sz="1600" dirty="0" smtClean="0"/>
              <a:t>Die Kinder erhalten ihre „Geschafft-Gelernt“-Urkunden.</a:t>
            </a:r>
          </a:p>
          <a:p>
            <a:pPr>
              <a:buFont typeface="Wingdings" panose="05000000000000000000" pitchFamily="2" charset="2"/>
              <a:buChar char="Ø"/>
            </a:pPr>
            <a:endParaRPr lang="de-DE" sz="1400" dirty="0"/>
          </a:p>
          <a:p>
            <a:pPr>
              <a:buFont typeface="Wingdings" panose="05000000000000000000" pitchFamily="2" charset="2"/>
              <a:buChar char="Ø"/>
            </a:pPr>
            <a:endParaRPr lang="de-DE" sz="1400" dirty="0" smtClean="0"/>
          </a:p>
          <a:p>
            <a:pPr marL="0" indent="0">
              <a:buNone/>
            </a:pPr>
            <a:endParaRPr lang="de-DE" sz="1600" dirty="0" smtClean="0"/>
          </a:p>
          <a:p>
            <a:endParaRPr lang="de-DE" sz="16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0" t="4701" r="5288" b="9356"/>
          <a:stretch/>
        </p:blipFill>
        <p:spPr bwMode="auto">
          <a:xfrm>
            <a:off x="7452320" y="116632"/>
            <a:ext cx="1552484" cy="1602414"/>
          </a:xfrm>
          <a:prstGeom prst="ellipse">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ymail_attachmentId613" descr="717c82f0-0a9c-485e-973c-a7a19eed8c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789040"/>
            <a:ext cx="2088232" cy="248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9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 calcmode="lin" valueType="num">
                                      <p:cBhvr additive="base">
                                        <p:cTn id="2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anim calcmode="lin" valueType="num">
                                      <p:cBhvr additive="base">
                                        <p:cTn id="2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anim calcmode="lin" valueType="num">
                                      <p:cBhvr additive="base">
                                        <p:cTn id="3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 calcmode="lin" valueType="num">
                                      <p:cBhvr additive="base">
                                        <p:cTn id="3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2317</Words>
  <Application>Microsoft Office PowerPoint</Application>
  <PresentationFormat>Bildschirmpräsentation (4:3)</PresentationFormat>
  <Paragraphs>358</Paragraphs>
  <Slides>21</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21</vt:i4>
      </vt:variant>
    </vt:vector>
  </HeadingPairs>
  <TitlesOfParts>
    <vt:vector size="23" baseType="lpstr">
      <vt:lpstr>Larissa</vt:lpstr>
      <vt:lpstr>Arbeitsblatt</vt:lpstr>
      <vt:lpstr>Alltagsintegrierte Sprache in der  Kath. Kinderwelt St. Laurentius</vt:lpstr>
      <vt:lpstr>Sprache ist der Schlüssel zur Welt – durch diesen erschließen wir uns die Welt, treten mit Menschen in Kontakt und eignen uns Wissen an.</vt:lpstr>
      <vt:lpstr>PowerPoint-Präsentation</vt:lpstr>
      <vt:lpstr>Inklusion</vt:lpstr>
      <vt:lpstr>Alltagsintegrierte Sprachbildung bedeutet  Kindersprache stärken. </vt:lpstr>
      <vt:lpstr>Was verstehen wir unter  „sprachförderliche Inhalte“?</vt:lpstr>
      <vt:lpstr>Bedeutung  für das Team</vt:lpstr>
      <vt:lpstr>Ankommen – Willkommen</vt:lpstr>
      <vt:lpstr>Der Morgenkreis beginnt</vt:lpstr>
      <vt:lpstr>Alltagsintegrierte Sprachbildung im Freispiel Beispiel aus der Puppenecke</vt:lpstr>
      <vt:lpstr>PowerPoint-Präsentation</vt:lpstr>
      <vt:lpstr>Pflegeroutinen sprachlich wertvoll gestalten</vt:lpstr>
      <vt:lpstr>Die Mahlzeiten in unserem Haus</vt:lpstr>
      <vt:lpstr>  Wie wir das Spiel in Haus und Garten sprachförderlich gestalten</vt:lpstr>
      <vt:lpstr>Unsere Intensivbeschäftigungen</vt:lpstr>
      <vt:lpstr>Mit den Eltern Hand in Hand</vt:lpstr>
      <vt:lpstr>Zuhören eine Basiskompetenz für Sprache</vt:lpstr>
      <vt:lpstr>                 Mehrsprachigkeit und interkultureller Dialog </vt:lpstr>
      <vt:lpstr>Musik ist die Sprache die alle verstehen</vt:lpstr>
      <vt:lpstr>Unsere             okumentationen und Reflexion</vt:lpstr>
      <vt:lpstr>Sprach-Netzwerk - Öffentlichkeitsarbeit</vt:lpstr>
    </vt:vector>
  </TitlesOfParts>
  <Company>Erzbischöfliches Ordinariat München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Dotzauer Dagmar</dc:creator>
  <cp:lastModifiedBy>Hüther Margaretha</cp:lastModifiedBy>
  <cp:revision>352</cp:revision>
  <cp:lastPrinted>2017-12-20T07:30:14Z</cp:lastPrinted>
  <dcterms:created xsi:type="dcterms:W3CDTF">2015-12-10T09:22:47Z</dcterms:created>
  <dcterms:modified xsi:type="dcterms:W3CDTF">2017-12-20T09:17:09Z</dcterms:modified>
</cp:coreProperties>
</file>