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95" r:id="rId2"/>
    <p:sldId id="256" r:id="rId3"/>
    <p:sldId id="266" r:id="rId4"/>
    <p:sldId id="273" r:id="rId5"/>
    <p:sldId id="279" r:id="rId6"/>
    <p:sldId id="280" r:id="rId7"/>
    <p:sldId id="282" r:id="rId8"/>
    <p:sldId id="298" r:id="rId9"/>
    <p:sldId id="299" r:id="rId10"/>
    <p:sldId id="283" r:id="rId11"/>
    <p:sldId id="285" r:id="rId12"/>
    <p:sldId id="286" r:id="rId13"/>
    <p:sldId id="274" r:id="rId14"/>
    <p:sldId id="287" r:id="rId15"/>
    <p:sldId id="288" r:id="rId16"/>
    <p:sldId id="289" r:id="rId17"/>
    <p:sldId id="290" r:id="rId18"/>
    <p:sldId id="292" r:id="rId19"/>
    <p:sldId id="293" r:id="rId20"/>
    <p:sldId id="275" r:id="rId21"/>
    <p:sldId id="291" r:id="rId22"/>
    <p:sldId id="276" r:id="rId23"/>
    <p:sldId id="294" r:id="rId24"/>
    <p:sldId id="258" r:id="rId25"/>
    <p:sldId id="296" r:id="rId26"/>
    <p:sldId id="297" r:id="rId27"/>
  </p:sldIdLst>
  <p:sldSz cx="9144000" cy="5143500" type="screen16x9"/>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4"/>
    <a:srgbClr val="AC8F5A"/>
    <a:srgbClr val="C9E3F7"/>
    <a:srgbClr val="D9EBFA"/>
    <a:srgbClr val="E9F3FD"/>
    <a:srgbClr val="0000FF"/>
    <a:srgbClr val="EDE5DA"/>
    <a:srgbClr val="DED0BA"/>
    <a:srgbClr val="A46482"/>
    <a:srgbClr val="CBE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4132" autoAdjust="0"/>
    <p:restoredTop sz="84644" autoAdjust="0"/>
  </p:normalViewPr>
  <p:slideViewPr>
    <p:cSldViewPr showGuides="1">
      <p:cViewPr>
        <p:scale>
          <a:sx n="120" d="100"/>
          <a:sy n="120" d="100"/>
        </p:scale>
        <p:origin x="1164" y="456"/>
      </p:cViewPr>
      <p:guideLst>
        <p:guide orient="horz" pos="1404"/>
        <p:guide orient="horz" pos="181"/>
        <p:guide pos="522"/>
        <p:guide pos="2745"/>
      </p:guideLst>
    </p:cSldViewPr>
  </p:slideViewPr>
  <p:notesTextViewPr>
    <p:cViewPr>
      <p:scale>
        <a:sx n="100" d="100"/>
        <a:sy n="100" d="100"/>
      </p:scale>
      <p:origin x="0" y="0"/>
    </p:cViewPr>
  </p:notesTextViewPr>
  <p:notesViewPr>
    <p:cSldViewPr>
      <p:cViewPr varScale="1">
        <p:scale>
          <a:sx n="84" d="100"/>
          <a:sy n="84" d="100"/>
        </p:scale>
        <p:origin x="-3816"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A068A32-510D-4146-A979-AEDCD720BC7A}" type="datetimeFigureOut">
              <a:rPr lang="de-DE" smtClean="0"/>
              <a:t>30.11.2016</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5E974E84-4086-7543-8796-1BBE4ACFA3E9}" type="slidenum">
              <a:rPr lang="de-DE" smtClean="0"/>
              <a:t>‹Nr.›</a:t>
            </a:fld>
            <a:endParaRPr lang="de-DE"/>
          </a:p>
        </p:txBody>
      </p:sp>
    </p:spTree>
    <p:extLst>
      <p:ext uri="{BB962C8B-B14F-4D97-AF65-F5344CB8AC3E}">
        <p14:creationId xmlns:p14="http://schemas.microsoft.com/office/powerpoint/2010/main" val="29931500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5A269807-9203-498B-AFD9-E75F6ED405EA}" type="datetimeFigureOut">
              <a:rPr lang="de-DE" smtClean="0"/>
              <a:t>30.11.2016</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1D5A1052-A5BF-4B8B-8671-9D9DE760E0B0}" type="slidenum">
              <a:rPr lang="de-DE" smtClean="0"/>
              <a:t>‹Nr.›</a:t>
            </a:fld>
            <a:endParaRPr lang="de-DE"/>
          </a:p>
        </p:txBody>
      </p:sp>
    </p:spTree>
    <p:extLst>
      <p:ext uri="{BB962C8B-B14F-4D97-AF65-F5344CB8AC3E}">
        <p14:creationId xmlns:p14="http://schemas.microsoft.com/office/powerpoint/2010/main" val="4067325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1</a:t>
            </a:fld>
            <a:endParaRPr lang="de-DE"/>
          </a:p>
        </p:txBody>
      </p:sp>
    </p:spTree>
    <p:extLst>
      <p:ext uri="{BB962C8B-B14F-4D97-AF65-F5344CB8AC3E}">
        <p14:creationId xmlns:p14="http://schemas.microsoft.com/office/powerpoint/2010/main" val="3518940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Warum melden sich die Betroffenen nicht?</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Die meisten Betroffenen sprechen aus </a:t>
            </a:r>
            <a:r>
              <a:rPr lang="de-DE" sz="1200" b="1" i="0" u="none" strike="noStrike" kern="1200" baseline="0" dirty="0" smtClean="0">
                <a:solidFill>
                  <a:schemeClr val="tx1"/>
                </a:solidFill>
                <a:latin typeface="+mn-lt"/>
                <a:ea typeface="+mn-ea"/>
                <a:cs typeface="+mn-cs"/>
              </a:rPr>
              <a:t>Angst oder Scham </a:t>
            </a:r>
            <a:r>
              <a:rPr lang="de-DE" sz="1200" b="0" i="0" u="none" strike="noStrike" kern="1200" baseline="0" dirty="0" smtClean="0">
                <a:solidFill>
                  <a:schemeClr val="tx1"/>
                </a:solidFill>
                <a:latin typeface="+mn-lt"/>
                <a:ea typeface="+mn-ea"/>
                <a:cs typeface="+mn-cs"/>
              </a:rPr>
              <a:t>nicht über das, was sie erlebt haben. </a:t>
            </a:r>
            <a:r>
              <a:rPr lang="de-DE" sz="1200" b="1" i="0" u="none" strike="noStrike" kern="1200" baseline="0" dirty="0" smtClean="0">
                <a:solidFill>
                  <a:schemeClr val="tx1"/>
                </a:solidFill>
                <a:latin typeface="+mn-lt"/>
                <a:ea typeface="+mn-ea"/>
                <a:cs typeface="+mn-cs"/>
              </a:rPr>
              <a:t>Viele Kinder fühlen sich mitschuldig </a:t>
            </a:r>
            <a:r>
              <a:rPr lang="de-DE" sz="1200" b="0" i="0" u="none" strike="noStrike" kern="1200" baseline="0" dirty="0" smtClean="0">
                <a:solidFill>
                  <a:schemeClr val="tx1"/>
                </a:solidFill>
                <a:latin typeface="+mn-lt"/>
                <a:ea typeface="+mn-ea"/>
                <a:cs typeface="+mn-cs"/>
              </a:rPr>
              <a:t>am sexuellen Übergriff.</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Die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suggerieren ihnen dies gezielt und manipulieren sie nach Kräften: „Du bist doch zu mir gekommen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Manchmal fühlen sich die Kinder hin- und hergerissen, weil sie den Täter / die Täterin ja auch mögen.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Sie schämen sich und denken, an ihnen selbst ist etwas falsch. </a:t>
            </a:r>
          </a:p>
          <a:p>
            <a:r>
              <a:rPr lang="de-DE" sz="1200" b="0" i="0" u="none" strike="noStrike" kern="1200" baseline="0" dirty="0" smtClean="0">
                <a:solidFill>
                  <a:schemeClr val="tx1"/>
                </a:solidFill>
                <a:latin typeface="+mn-lt"/>
                <a:ea typeface="+mn-ea"/>
                <a:cs typeface="+mn-cs"/>
              </a:rPr>
              <a:t>Sie haben oft auch Angst, dass, wenn sie den Eltern davon erzählen, diese ihnen keinen Glauben schenken oder sie für schlecht halten. </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Sie fühlen sich bedroht.</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Dies alles führt dazu, dass sich Betroffene häufig gar nicht melden können – und genau das ist die Strategie, die der Täter / die  Täterin damit erreichen will.</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12</a:t>
            </a:fld>
            <a:endParaRPr lang="de-DE"/>
          </a:p>
        </p:txBody>
      </p:sp>
    </p:spTree>
    <p:extLst>
      <p:ext uri="{BB962C8B-B14F-4D97-AF65-F5344CB8AC3E}">
        <p14:creationId xmlns:p14="http://schemas.microsoft.com/office/powerpoint/2010/main" val="423658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13</a:t>
            </a:fld>
            <a:endParaRPr lang="de-DE"/>
          </a:p>
        </p:txBody>
      </p:sp>
    </p:spTree>
    <p:extLst>
      <p:ext uri="{BB962C8B-B14F-4D97-AF65-F5344CB8AC3E}">
        <p14:creationId xmlns:p14="http://schemas.microsoft.com/office/powerpoint/2010/main" val="192836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Wenn ein Kind / ein(e) Jugendliche(r) auf mich zukommt</a:t>
            </a:r>
            <a:r>
              <a:rPr lang="de-DE" b="1" baseline="0" dirty="0" smtClean="0"/>
              <a:t> </a:t>
            </a:r>
            <a:r>
              <a:rPr lang="de-DE" b="1" dirty="0" smtClean="0"/>
              <a:t>und von sexualisierter Gewalt erzählt?</a:t>
            </a:r>
          </a:p>
          <a:p>
            <a:endParaRPr lang="de-DE" b="1" dirty="0" smtClean="0"/>
          </a:p>
          <a:p>
            <a:pPr marL="171450" indent="-171450">
              <a:buFont typeface="Arial" panose="020B0604020202020204" pitchFamily="34" charset="0"/>
              <a:buChar char="•"/>
            </a:pPr>
            <a:r>
              <a:rPr lang="de-DE" dirty="0" smtClean="0"/>
              <a:t>Ruhe bewahren! Keine überstürzten Aktionen. </a:t>
            </a:r>
          </a:p>
          <a:p>
            <a:pPr marL="171450" indent="-171450">
              <a:buFont typeface="Arial" panose="020B0604020202020204" pitchFamily="34" charset="0"/>
              <a:buChar char="•"/>
            </a:pPr>
            <a:r>
              <a:rPr lang="de-DE" dirty="0" smtClean="0"/>
              <a:t>Zuhören, Glauben schenken und den jungen Menschen ermutigen sich anzuvertrauen. Auch Erzählungen von kleineren</a:t>
            </a:r>
            <a:r>
              <a:rPr lang="de-DE" baseline="0" dirty="0" smtClean="0"/>
              <a:t> </a:t>
            </a:r>
            <a:r>
              <a:rPr lang="de-DE" dirty="0" smtClean="0"/>
              <a:t>Grenzverletzungen ernst nehmen. Gerade Kinder erzählen zunächst nur einen Teil dessen, was ihnen widerfahren ist. </a:t>
            </a:r>
          </a:p>
          <a:p>
            <a:pPr marL="457200" lvl="1" indent="0">
              <a:buFont typeface="Arial" panose="020B0604020202020204" pitchFamily="34" charset="0"/>
              <a:buNone/>
            </a:pPr>
            <a:r>
              <a:rPr lang="de-DE" dirty="0" smtClean="0"/>
              <a:t>ABER: Nicht drängen. Kein Verhör. Kein Forscherdrang.</a:t>
            </a:r>
          </a:p>
          <a:p>
            <a:pPr marL="171450" indent="-171450">
              <a:buFont typeface="Arial" panose="020B0604020202020204" pitchFamily="34" charset="0"/>
              <a:buChar char="•"/>
            </a:pPr>
            <a:r>
              <a:rPr lang="de-DE" dirty="0" smtClean="0"/>
              <a:t>Zweifelsfrei Partei für den jungen Menschen ergreifen. „Du trägst keine Schuld an dem, was vorgefallen ist.“</a:t>
            </a:r>
          </a:p>
          <a:p>
            <a:pPr marL="171450" indent="-171450">
              <a:buFont typeface="Arial" panose="020B0604020202020204" pitchFamily="34" charset="0"/>
              <a:buChar char="•"/>
            </a:pPr>
            <a:r>
              <a:rPr lang="de-DE" dirty="0" smtClean="0"/>
              <a:t>Versichern, dass das Gespräch vertraulich behandelt wird und nichts ohne Absprache unternommen wird. „Ich entscheide nicht über Deinen Kopf!“, aber auch erklären „Ich selber werde mir Rat und Hilfe holen!“</a:t>
            </a:r>
          </a:p>
          <a:p>
            <a:pPr marL="171450" indent="-171450">
              <a:buFont typeface="Arial" panose="020B0604020202020204" pitchFamily="34" charset="0"/>
              <a:buChar char="•"/>
            </a:pPr>
            <a:r>
              <a:rPr lang="de-DE" dirty="0" smtClean="0"/>
              <a:t>Keine unhaltbaren Versprechen oder Zusagen abgeben! Keine Angebote machen, die nicht erfüllbar sind! </a:t>
            </a:r>
          </a:p>
          <a:p>
            <a:pPr marL="171450" indent="-171450">
              <a:buFont typeface="Arial" panose="020B0604020202020204" pitchFamily="34" charset="0"/>
              <a:buChar char="•"/>
            </a:pPr>
            <a:r>
              <a:rPr lang="de-DE" dirty="0" smtClean="0"/>
              <a:t>Gespräch, Fakten und Situation dokumentieren.</a:t>
            </a:r>
          </a:p>
          <a:p>
            <a:pPr marL="171450" indent="-171450">
              <a:buFont typeface="Arial" panose="020B0604020202020204" pitchFamily="34" charset="0"/>
              <a:buChar char="•"/>
            </a:pPr>
            <a:r>
              <a:rPr lang="de-DE" dirty="0" smtClean="0"/>
              <a:t>Kontaktaufnahme und Absprache zum weiteren Vorgehen zum Wohle des jungen Menschen mit der Ansprechperson des Trägers, also zum Beispiel in Ihrer Pfarrei oder in Ihrem Jugendverband.</a:t>
            </a:r>
          </a:p>
          <a:p>
            <a:pPr marL="171450" indent="-171450">
              <a:buFont typeface="Arial" panose="020B0604020202020204" pitchFamily="34" charset="0"/>
              <a:buChar char="•"/>
            </a:pPr>
            <a:r>
              <a:rPr lang="de-DE" dirty="0" smtClean="0"/>
              <a:t>Fachliche Beratung einholen (siehe Handreichung Seite 17 – 19).</a:t>
            </a:r>
          </a:p>
          <a:p>
            <a:pPr marL="171450" indent="-171450">
              <a:buFont typeface="Arial" panose="020B0604020202020204" pitchFamily="34" charset="0"/>
              <a:buChar char="•"/>
            </a:pPr>
            <a:r>
              <a:rPr lang="de-DE" dirty="0" err="1" smtClean="0"/>
              <a:t>Ansprechpartner_innen</a:t>
            </a:r>
            <a:r>
              <a:rPr lang="de-DE" dirty="0" smtClean="0"/>
              <a:t> bei Verdacht auf sexuellen Missbrauch kontaktieren! Siehe Handreichung Seite 17!</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14</a:t>
            </a:fld>
            <a:endParaRPr lang="de-DE"/>
          </a:p>
        </p:txBody>
      </p:sp>
    </p:spTree>
    <p:extLst>
      <p:ext uri="{BB962C8B-B14F-4D97-AF65-F5344CB8AC3E}">
        <p14:creationId xmlns:p14="http://schemas.microsoft.com/office/powerpoint/2010/main" val="388566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Wenn ich etwas beobachte, mir etwas über Dritte erzählt wird</a:t>
            </a:r>
          </a:p>
          <a:p>
            <a:r>
              <a:rPr lang="de-DE" sz="1200" b="1" i="0" u="none" strike="noStrike" kern="1200" baseline="0" dirty="0" smtClean="0">
                <a:solidFill>
                  <a:schemeClr val="tx1"/>
                </a:solidFill>
                <a:latin typeface="+mn-lt"/>
                <a:ea typeface="+mn-ea"/>
                <a:cs typeface="+mn-cs"/>
              </a:rPr>
              <a:t>und ich sexualisierte Gewalt vermute?</a:t>
            </a:r>
          </a:p>
          <a:p>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Wahrnehmen und dokumentieren!</a:t>
            </a:r>
          </a:p>
          <a:p>
            <a:pPr lvl="1"/>
            <a:r>
              <a:rPr lang="de-DE" sz="1200" b="0" i="0" u="none" strike="noStrike" kern="1200" baseline="0" dirty="0" smtClean="0">
                <a:solidFill>
                  <a:schemeClr val="tx1"/>
                </a:solidFill>
                <a:latin typeface="+mn-lt"/>
                <a:ea typeface="+mn-ea"/>
                <a:cs typeface="+mn-cs"/>
              </a:rPr>
              <a:t>Eigene Wahrnehmung ernst nehmen! Keine überstürzten Aktionen!</a:t>
            </a:r>
          </a:p>
          <a:p>
            <a:pPr lvl="1"/>
            <a:r>
              <a:rPr lang="de-DE" sz="1200" b="0" i="0" u="none" strike="noStrike" kern="1200" baseline="0" dirty="0" smtClean="0">
                <a:solidFill>
                  <a:schemeClr val="tx1"/>
                </a:solidFill>
                <a:latin typeface="+mn-lt"/>
                <a:ea typeface="+mn-ea"/>
                <a:cs typeface="+mn-cs"/>
              </a:rPr>
              <a:t>Keine direkte Konfrontation mit dem/der vermutlichen </a:t>
            </a:r>
            <a:r>
              <a:rPr lang="de-DE" sz="1200" b="0" i="0" u="none" strike="noStrike" kern="1200" baseline="0" dirty="0" err="1" smtClean="0">
                <a:solidFill>
                  <a:schemeClr val="tx1"/>
                </a:solidFill>
                <a:latin typeface="+mn-lt"/>
                <a:ea typeface="+mn-ea"/>
                <a:cs typeface="+mn-cs"/>
              </a:rPr>
              <a:t>Täter_in</a:t>
            </a:r>
            <a:r>
              <a:rPr lang="de-DE" sz="1200" b="0" i="0" u="none" strike="noStrike" kern="1200" baseline="0" dirty="0" smtClean="0">
                <a:solidFill>
                  <a:schemeClr val="tx1"/>
                </a:solidFill>
                <a:latin typeface="+mn-lt"/>
                <a:ea typeface="+mn-ea"/>
                <a:cs typeface="+mn-cs"/>
              </a:rPr>
              <a:t>!</a:t>
            </a:r>
          </a:p>
          <a:p>
            <a:pPr lvl="1"/>
            <a:r>
              <a:rPr lang="de-DE" sz="1200" b="0" i="0" u="none" strike="noStrike" kern="1200" baseline="0" dirty="0" smtClean="0">
                <a:solidFill>
                  <a:schemeClr val="tx1"/>
                </a:solidFill>
                <a:latin typeface="+mn-lt"/>
                <a:ea typeface="+mn-ea"/>
                <a:cs typeface="+mn-cs"/>
              </a:rPr>
              <a:t>Verhalten des betroffenen jungen Menschen beobachten! Keine eigenen Ermittlungen anstellen!</a:t>
            </a:r>
          </a:p>
          <a:p>
            <a:pPr lvl="1"/>
            <a:r>
              <a:rPr lang="de-DE" sz="1200" b="0" i="0" u="none" strike="noStrike" kern="1200" baseline="0" dirty="0" smtClean="0">
                <a:solidFill>
                  <a:schemeClr val="tx1"/>
                </a:solidFill>
                <a:latin typeface="+mn-lt"/>
                <a:ea typeface="+mn-ea"/>
                <a:cs typeface="+mn-cs"/>
              </a:rPr>
              <a:t>Zeitnah Notizen mit Datum und Uhrzeit anfertigen! (siehe Anhang 1) </a:t>
            </a:r>
          </a:p>
          <a:p>
            <a:pPr lvl="1"/>
            <a:r>
              <a:rPr lang="de-DE" sz="1200" b="0" i="0" u="none" strike="noStrike" kern="1200" baseline="0" dirty="0" smtClean="0">
                <a:solidFill>
                  <a:schemeClr val="tx1"/>
                </a:solidFill>
                <a:latin typeface="+mn-lt"/>
                <a:ea typeface="+mn-ea"/>
                <a:cs typeface="+mn-cs"/>
              </a:rPr>
              <a:t>Ruhe bewahren!</a:t>
            </a:r>
          </a:p>
          <a:p>
            <a:pPr lvl="1"/>
            <a:r>
              <a:rPr lang="de-DE" sz="1200" b="0" i="0" u="none" strike="noStrike" kern="1200" baseline="0" dirty="0" smtClean="0">
                <a:solidFill>
                  <a:schemeClr val="tx1"/>
                </a:solidFill>
                <a:latin typeface="+mn-lt"/>
                <a:ea typeface="+mn-ea"/>
                <a:cs typeface="+mn-cs"/>
              </a:rPr>
              <a:t>Keine eigenen Befragungen durchführen!</a:t>
            </a:r>
          </a:p>
          <a:p>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Sich selbst Hilfe holen!</a:t>
            </a:r>
          </a:p>
          <a:p>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Sich mit einer Person des eigenen Vertrauens besprechen, ob die Wahrnehmungen geteilt werden. Ungute Gefühle zur Sprache bringen und den nächsten Handlungsschritt festlegen.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Mit der Ansprechperson des Trägers Kontakt aufnehmen.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Fachberatung einholen! Siehe Handreichung Seite 17 – 19</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Weiterleiten!</a:t>
            </a:r>
          </a:p>
          <a:p>
            <a:pPr lvl="1"/>
            <a:r>
              <a:rPr lang="de-DE" sz="1200" b="0" i="0" u="none" strike="noStrike" kern="1200" baseline="0" dirty="0" smtClean="0">
                <a:solidFill>
                  <a:schemeClr val="tx1"/>
                </a:solidFill>
                <a:latin typeface="+mn-lt"/>
                <a:ea typeface="+mn-ea"/>
                <a:cs typeface="+mn-cs"/>
              </a:rPr>
              <a:t>Weiterleitung an </a:t>
            </a:r>
            <a:r>
              <a:rPr lang="de-DE" sz="1200" b="0" i="0" u="none" strike="noStrike" kern="1200" baseline="0" dirty="0" err="1" smtClean="0">
                <a:solidFill>
                  <a:schemeClr val="tx1"/>
                </a:solidFill>
                <a:latin typeface="+mn-lt"/>
                <a:ea typeface="+mn-ea"/>
                <a:cs typeface="+mn-cs"/>
              </a:rPr>
              <a:t>Ansprechpartner_innen</a:t>
            </a:r>
            <a:r>
              <a:rPr lang="de-DE" sz="1200" b="0" i="0" u="none" strike="noStrike" kern="1200" baseline="0" dirty="0" smtClean="0">
                <a:solidFill>
                  <a:schemeClr val="tx1"/>
                </a:solidFill>
                <a:latin typeface="+mn-lt"/>
                <a:ea typeface="+mn-ea"/>
                <a:cs typeface="+mn-cs"/>
              </a:rPr>
              <a:t> im Erzbistum München und Freising, Kontaktdaten siehe Handreichung Seite 17</a:t>
            </a:r>
            <a:r>
              <a:rPr lang="de-DE" sz="1200" b="1" i="0" u="none" strike="noStrike" kern="1200" baseline="0" dirty="0" smtClean="0">
                <a:solidFill>
                  <a:schemeClr val="tx1"/>
                </a:solidFill>
                <a:latin typeface="+mn-lt"/>
                <a:ea typeface="+mn-ea"/>
                <a:cs typeface="+mn-cs"/>
              </a:rPr>
              <a:t>?</a:t>
            </a:r>
          </a:p>
        </p:txBody>
      </p:sp>
      <p:sp>
        <p:nvSpPr>
          <p:cNvPr id="4" name="Foliennummernplatzhalter 3"/>
          <p:cNvSpPr>
            <a:spLocks noGrp="1"/>
          </p:cNvSpPr>
          <p:nvPr>
            <p:ph type="sldNum" sz="quarter" idx="10"/>
          </p:nvPr>
        </p:nvSpPr>
        <p:spPr/>
        <p:txBody>
          <a:bodyPr/>
          <a:lstStyle/>
          <a:p>
            <a:fld id="{1D5A1052-A5BF-4B8B-8671-9D9DE760E0B0}" type="slidenum">
              <a:rPr lang="de-DE" smtClean="0"/>
              <a:t>15</a:t>
            </a:fld>
            <a:endParaRPr lang="de-DE"/>
          </a:p>
        </p:txBody>
      </p:sp>
    </p:spTree>
    <p:extLst>
      <p:ext uri="{BB962C8B-B14F-4D97-AF65-F5344CB8AC3E}">
        <p14:creationId xmlns:p14="http://schemas.microsoft.com/office/powerpoint/2010/main" val="286085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Wenn ich sexualisierte Gewalt unter Kinder und</a:t>
            </a:r>
          </a:p>
          <a:p>
            <a:r>
              <a:rPr lang="de-DE" sz="1200" b="1" i="0" u="none" strike="noStrike" kern="1200" baseline="0" dirty="0" smtClean="0">
                <a:solidFill>
                  <a:schemeClr val="tx1"/>
                </a:solidFill>
                <a:latin typeface="+mn-lt"/>
                <a:ea typeface="+mn-ea"/>
                <a:cs typeface="+mn-cs"/>
              </a:rPr>
              <a:t>Jugendlichen beobachte?</a:t>
            </a:r>
          </a:p>
          <a:p>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Schreiten Sie ein</a:t>
            </a:r>
            <a:r>
              <a:rPr lang="de-DE" sz="1200" b="0" i="0" u="none" strike="noStrike" kern="1200" baseline="0" dirty="0" smtClean="0">
                <a:solidFill>
                  <a:schemeClr val="tx1"/>
                </a:solidFill>
                <a:latin typeface="+mn-lt"/>
                <a:ea typeface="+mn-ea"/>
                <a:cs typeface="+mn-cs"/>
              </a:rPr>
              <a:t>, wenn Kinder und Jugendliche sexualisierte Sprache und Bilder benutzen.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Für den Umgang mit Jugendlichen, die von sexuellen Übergriffen durch Jugendliche betroffen sind, gilt </a:t>
            </a:r>
            <a:r>
              <a:rPr lang="de-DE" sz="1200" b="1" i="0" u="none" strike="noStrike" kern="1200" baseline="0" dirty="0" smtClean="0">
                <a:solidFill>
                  <a:schemeClr val="tx1"/>
                </a:solidFill>
                <a:latin typeface="+mn-lt"/>
                <a:ea typeface="+mn-ea"/>
                <a:cs typeface="+mn-cs"/>
              </a:rPr>
              <a:t>prinzipiell die gleiche Vorgehensweise, wie wenn es sich um einen Übergriff durch eine erwachsene Person handelt</a:t>
            </a:r>
            <a:r>
              <a:rPr lang="de-DE" sz="1200" b="0" i="0" u="none" strike="noStrike" kern="1200" baseline="0" dirty="0" smtClean="0">
                <a:solidFill>
                  <a:schemeClr val="tx1"/>
                </a:solidFill>
                <a:latin typeface="+mn-lt"/>
                <a:ea typeface="+mn-ea"/>
                <a:cs typeface="+mn-cs"/>
              </a:rPr>
              <a:t>. Es geht in erster Linie darum Ruhe zu bewahren, dem/ der Jugendlichen zuzuhören und sie/ihn ernst zu nehmen mit dem, was er/sie berichtet.</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Gegenüber Jugendlichen, die sexuelle Übergriffe verübt haben, gibt es auch einen deutlichen Handlungsbedarf. </a:t>
            </a:r>
            <a:r>
              <a:rPr lang="de-DE" sz="1200" b="0" i="0" u="none" strike="noStrike" kern="1200" baseline="0" dirty="0" smtClean="0">
                <a:solidFill>
                  <a:schemeClr val="tx1"/>
                </a:solidFill>
                <a:latin typeface="+mn-lt"/>
                <a:ea typeface="+mn-ea"/>
                <a:cs typeface="+mn-cs"/>
              </a:rPr>
              <a:t>Jugendliche brauchen hier eine klare Intervention. Es ist der Auftrag der haupt- oder ehrenamtlichen </a:t>
            </a:r>
            <a:r>
              <a:rPr lang="de-DE" sz="1200" b="0" i="0" u="none" strike="noStrike" kern="1200" baseline="0" dirty="0" err="1" smtClean="0">
                <a:solidFill>
                  <a:schemeClr val="tx1"/>
                </a:solidFill>
                <a:latin typeface="+mn-lt"/>
                <a:ea typeface="+mn-ea"/>
                <a:cs typeface="+mn-cs"/>
              </a:rPr>
              <a:t>Mitarbeiter_innen</a:t>
            </a:r>
            <a:r>
              <a:rPr lang="de-DE" sz="1200" b="0" i="0" u="none" strike="noStrike" kern="1200" baseline="0" dirty="0" smtClean="0">
                <a:solidFill>
                  <a:schemeClr val="tx1"/>
                </a:solidFill>
                <a:latin typeface="+mn-lt"/>
                <a:ea typeface="+mn-ea"/>
                <a:cs typeface="+mn-cs"/>
              </a:rPr>
              <a:t>, deutlich gegen dieses Verhalten Stellung zu beziehen. Je nach Schwere des Übergriffs sollten hier verschiedene Interventionsmaßnahmen abgewogen werden. Dabei ist entscheidend, dass Jugendliche das Unrecht ihres Handelns einsehen. Dies ist eine Grundvoraussetzung, damit eine Verhaltensänderung stattfinden kann.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Holen Sie sich </a:t>
            </a:r>
            <a:r>
              <a:rPr lang="de-DE" sz="1200" b="1" i="0" u="none" strike="noStrike" kern="1200" baseline="0" dirty="0" smtClean="0">
                <a:solidFill>
                  <a:schemeClr val="tx1"/>
                </a:solidFill>
                <a:latin typeface="+mn-lt"/>
                <a:ea typeface="+mn-ea"/>
                <a:cs typeface="+mn-cs"/>
              </a:rPr>
              <a:t>Hilfe bei Fachberatungsstellen</a:t>
            </a:r>
            <a:r>
              <a:rPr lang="de-DE" sz="1200" b="0" i="0" u="none" strike="noStrike" kern="1200" baseline="0" dirty="0" smtClean="0">
                <a:solidFill>
                  <a:schemeClr val="tx1"/>
                </a:solidFill>
                <a:latin typeface="+mn-lt"/>
                <a:ea typeface="+mn-ea"/>
                <a:cs typeface="+mn-cs"/>
              </a:rPr>
              <a:t>. Siehe Handreichung Seite 17 – 19.</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16</a:t>
            </a:fld>
            <a:endParaRPr lang="de-DE"/>
          </a:p>
        </p:txBody>
      </p:sp>
    </p:spTree>
    <p:extLst>
      <p:ext uri="{BB962C8B-B14F-4D97-AF65-F5344CB8AC3E}">
        <p14:creationId xmlns:p14="http://schemas.microsoft.com/office/powerpoint/2010/main" val="218917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Standards für den Umgang mit Kindern und Jugendlichen</a:t>
            </a:r>
          </a:p>
          <a:p>
            <a:endParaRPr lang="de-DE" sz="1200" b="1" i="0" u="none" strike="noStrike" kern="1200" baseline="0" dirty="0" smtClean="0">
              <a:solidFill>
                <a:schemeClr val="tx1"/>
              </a:solidFill>
              <a:latin typeface="+mn-lt"/>
              <a:ea typeface="+mn-ea"/>
              <a:cs typeface="+mn-cs"/>
            </a:endParaRPr>
          </a:p>
          <a:p>
            <a:pPr marL="228600" indent="-228600">
              <a:buFont typeface="+mj-lt"/>
              <a:buAutoNum type="arabicPeriod"/>
            </a:pPr>
            <a:r>
              <a:rPr lang="de-DE" sz="1200" b="0" i="0" u="none" strike="noStrike" kern="1200" baseline="0" dirty="0" smtClean="0">
                <a:solidFill>
                  <a:schemeClr val="tx1"/>
                </a:solidFill>
                <a:latin typeface="+mn-lt"/>
                <a:ea typeface="+mn-ea"/>
                <a:cs typeface="+mn-cs"/>
              </a:rPr>
              <a:t>Bestärken Sie Kinder und Jugendliche darin, sich gegen die übermäßige Nähe von anderen Menschen zu wehren.</a:t>
            </a:r>
          </a:p>
          <a:p>
            <a:pPr marL="228600" indent="-228600">
              <a:buFont typeface="+mj-lt"/>
              <a:buAutoNum type="arabicPeriod"/>
            </a:pPr>
            <a:r>
              <a:rPr lang="de-DE" sz="1200" b="0" i="0" u="none" strike="noStrike" kern="1200" baseline="0" dirty="0" smtClean="0">
                <a:solidFill>
                  <a:schemeClr val="tx1"/>
                </a:solidFill>
                <a:latin typeface="+mn-lt"/>
                <a:ea typeface="+mn-ea"/>
                <a:cs typeface="+mn-cs"/>
              </a:rPr>
              <a:t>Es ist wichtig, dass Grenzverletzungen mit der betreffenden Person und im Kreis der </a:t>
            </a:r>
            <a:r>
              <a:rPr lang="de-DE" sz="1200" b="0" i="0" u="none" strike="noStrike" kern="1200" baseline="0" dirty="0" err="1" smtClean="0">
                <a:solidFill>
                  <a:schemeClr val="tx1"/>
                </a:solidFill>
                <a:latin typeface="+mn-lt"/>
                <a:ea typeface="+mn-ea"/>
                <a:cs typeface="+mn-cs"/>
              </a:rPr>
              <a:t>Leiter_innen</a:t>
            </a:r>
            <a:r>
              <a:rPr lang="de-DE" sz="1200" b="0" i="0" u="none" strike="noStrike" kern="1200" baseline="0" dirty="0" smtClean="0">
                <a:solidFill>
                  <a:schemeClr val="tx1"/>
                </a:solidFill>
                <a:latin typeface="+mn-lt"/>
                <a:ea typeface="+mn-ea"/>
                <a:cs typeface="+mn-cs"/>
              </a:rPr>
              <a:t> frühzeitig angesprochen und aufgearbeitet werden</a:t>
            </a:r>
          </a:p>
          <a:p>
            <a:pPr marL="228600" indent="-228600">
              <a:buFont typeface="+mj-lt"/>
              <a:buAutoNum type="arabicPeriod"/>
            </a:pPr>
            <a:r>
              <a:rPr lang="de-DE" sz="1200" b="0" i="0" u="none" strike="noStrike" kern="1200" baseline="0" dirty="0" smtClean="0">
                <a:solidFill>
                  <a:schemeClr val="tx1"/>
                </a:solidFill>
                <a:latin typeface="+mn-lt"/>
                <a:ea typeface="+mn-ea"/>
                <a:cs typeface="+mn-cs"/>
              </a:rPr>
              <a:t>Finanzielle Zuwendungen und Geschenke, die nicht in einem Zusammenhang mit der jeweiligen Arbeit stehen, sind nicht erlaubt. Diese Regelung trägt dazu bei, Klarheit in die Beziehungen zu bringen, Situationen zu entschärfen sowie mögliche Abhängigkeitsverhältnisse und die Einschätzung „man schulde dem anderen jetzt etwas“ zu verhindern.</a:t>
            </a:r>
          </a:p>
          <a:p>
            <a:pPr marL="228600" indent="-228600">
              <a:buFont typeface="+mj-lt"/>
              <a:buAutoNum type="arabicPeriod"/>
            </a:pPr>
            <a:r>
              <a:rPr lang="de-DE" sz="1200" b="1" i="0" u="none" strike="noStrike" kern="1200" baseline="0" dirty="0" smtClean="0">
                <a:solidFill>
                  <a:schemeClr val="tx1"/>
                </a:solidFill>
                <a:latin typeface="+mn-lt"/>
                <a:ea typeface="+mn-ea"/>
                <a:cs typeface="+mn-cs"/>
              </a:rPr>
              <a:t>Körperliche Berührungen müssen immer altersgerecht und der jeweiligen Situation angemessen sein. </a:t>
            </a:r>
            <a:r>
              <a:rPr lang="de-DE" sz="1200" b="0" i="0" u="none" strike="noStrike" kern="1200" baseline="0" dirty="0" smtClean="0">
                <a:solidFill>
                  <a:schemeClr val="tx1"/>
                </a:solidFill>
                <a:latin typeface="+mn-lt"/>
                <a:ea typeface="+mn-ea"/>
                <a:cs typeface="+mn-cs"/>
              </a:rPr>
              <a:t>Dabei ist immer die Zustimmung des Kindes oder Jugendlichen erforderlich. Sollte das Kind oder der/die Jugendliche die körperliche Berührung ablehnen, so ist der ablehnende Wille unbedingt zu respektieren. Um zu entscheiden, ob körperliche Berührungen sinnvoll und angemessen sind, ist es hilfreich, sich zu fragen, aus welchem Grund und vor allem aus wessen Bedürfnis heraus diese erfolgen soll („Wünscht sich das Kind eine Berührung oder eher ich selbst?“). Gerade bei bestimmten Spielen und Aktionen mit möglichem Körperkontakt ist es sinnvoll zu überprüfen, ob jedes Kind oder jeder Jugendliche real die Möglichkeit hat, sich diesen Berührungen zu entziehen.</a:t>
            </a:r>
          </a:p>
          <a:p>
            <a:pPr marL="228600" indent="-228600">
              <a:buFont typeface="+mj-lt"/>
              <a:buAutoNum type="arabicPeriod"/>
            </a:pPr>
            <a:r>
              <a:rPr lang="de-DE" sz="1200" b="0" i="0" u="none" strike="noStrike" kern="1200" baseline="0" dirty="0" smtClean="0">
                <a:solidFill>
                  <a:schemeClr val="tx1"/>
                </a:solidFill>
                <a:latin typeface="+mn-lt"/>
                <a:ea typeface="+mn-ea"/>
                <a:cs typeface="+mn-cs"/>
              </a:rPr>
              <a:t>Für Maßnahmen der Kinder- und Jugendarbeit ist es wichtig, zu vereinbaren, dass eine </a:t>
            </a:r>
            <a:r>
              <a:rPr lang="de-DE" sz="1200" b="1" i="0" u="none" strike="noStrike" kern="1200" baseline="0" dirty="0" smtClean="0">
                <a:solidFill>
                  <a:schemeClr val="tx1"/>
                </a:solidFill>
                <a:latin typeface="+mn-lt"/>
                <a:ea typeface="+mn-ea"/>
                <a:cs typeface="+mn-cs"/>
              </a:rPr>
              <a:t>altersangemessene und wertschätzende Sprache </a:t>
            </a:r>
            <a:r>
              <a:rPr lang="de-DE" sz="1200" b="0" i="0" u="none" strike="noStrike" kern="1200" baseline="0" dirty="0" smtClean="0">
                <a:solidFill>
                  <a:schemeClr val="tx1"/>
                </a:solidFill>
                <a:latin typeface="+mn-lt"/>
                <a:ea typeface="+mn-ea"/>
                <a:cs typeface="+mn-cs"/>
              </a:rPr>
              <a:t>und Wortwahl hilft, unangenehme Situationen zu verhindern.</a:t>
            </a:r>
          </a:p>
          <a:p>
            <a:pPr marL="228600" indent="-228600">
              <a:buFont typeface="+mj-lt"/>
              <a:buAutoNum type="arabicPeriod"/>
            </a:pPr>
            <a:r>
              <a:rPr lang="de-DE" sz="1200" b="0" i="0" u="none" strike="noStrike" kern="1200" baseline="0" dirty="0" smtClean="0">
                <a:solidFill>
                  <a:schemeClr val="tx1"/>
                </a:solidFill>
                <a:latin typeface="+mn-lt"/>
                <a:ea typeface="+mn-ea"/>
                <a:cs typeface="+mn-cs"/>
              </a:rPr>
              <a:t>Generell, aber insbesondere auf Reisen und bei Veranstaltungen mit Übernachtung, ist es wichtig, dass </a:t>
            </a:r>
            <a:r>
              <a:rPr lang="de-DE" sz="1200" b="1" i="0" u="none" strike="noStrike" kern="1200" baseline="0" dirty="0" smtClean="0">
                <a:solidFill>
                  <a:schemeClr val="tx1"/>
                </a:solidFill>
                <a:latin typeface="+mn-lt"/>
                <a:ea typeface="+mn-ea"/>
                <a:cs typeface="+mn-cs"/>
              </a:rPr>
              <a:t>sowohl männliche, als auch weibliche </a:t>
            </a:r>
            <a:r>
              <a:rPr lang="de-DE" sz="1200" b="1" i="0" u="none" strike="noStrike" kern="1200" baseline="0" dirty="0" err="1" smtClean="0">
                <a:solidFill>
                  <a:schemeClr val="tx1"/>
                </a:solidFill>
                <a:latin typeface="+mn-lt"/>
                <a:ea typeface="+mn-ea"/>
                <a:cs typeface="+mn-cs"/>
              </a:rPr>
              <a:t>Leiter_innen</a:t>
            </a:r>
            <a:r>
              <a:rPr lang="de-DE" sz="1200" b="1" i="0" u="none" strike="noStrike" kern="1200" baseline="0" dirty="0" smtClean="0">
                <a:solidFill>
                  <a:schemeClr val="tx1"/>
                </a:solidFill>
                <a:latin typeface="+mn-lt"/>
                <a:ea typeface="+mn-ea"/>
                <a:cs typeface="+mn-cs"/>
              </a:rPr>
              <a:t> </a:t>
            </a:r>
            <a:r>
              <a:rPr lang="de-DE" sz="1200" b="0" i="0" u="none" strike="noStrike" kern="1200" baseline="0" dirty="0" smtClean="0">
                <a:solidFill>
                  <a:schemeClr val="tx1"/>
                </a:solidFill>
                <a:latin typeface="+mn-lt"/>
                <a:ea typeface="+mn-ea"/>
                <a:cs typeface="+mn-cs"/>
              </a:rPr>
              <a:t>die Veranstaltung begleiten und als Ansprechpersonen zur Verfügung stehen.</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17</a:t>
            </a:fld>
            <a:endParaRPr lang="de-DE"/>
          </a:p>
        </p:txBody>
      </p:sp>
    </p:spTree>
    <p:extLst>
      <p:ext uri="{BB962C8B-B14F-4D97-AF65-F5344CB8AC3E}">
        <p14:creationId xmlns:p14="http://schemas.microsoft.com/office/powerpoint/2010/main" val="3583763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Font typeface="+mj-lt"/>
              <a:buAutoNum type="arabicPeriod" startAt="7"/>
            </a:pPr>
            <a:r>
              <a:rPr lang="de-DE" sz="1200" b="0" i="0" u="none" strike="noStrike" kern="1200" baseline="0" dirty="0" smtClean="0">
                <a:solidFill>
                  <a:schemeClr val="tx1"/>
                </a:solidFill>
                <a:latin typeface="+mn-lt"/>
                <a:ea typeface="+mn-ea"/>
                <a:cs typeface="+mn-cs"/>
              </a:rPr>
              <a:t>Bei Reisen und Übernachtungen schlafen </a:t>
            </a:r>
            <a:r>
              <a:rPr lang="de-DE" sz="1200" b="0" i="0" u="none" strike="noStrike" kern="1200" baseline="0" dirty="0" err="1" smtClean="0">
                <a:solidFill>
                  <a:schemeClr val="tx1"/>
                </a:solidFill>
                <a:latin typeface="+mn-lt"/>
                <a:ea typeface="+mn-ea"/>
                <a:cs typeface="+mn-cs"/>
              </a:rPr>
              <a:t>Leiter_innen</a:t>
            </a:r>
            <a:r>
              <a:rPr lang="de-DE" sz="1200" b="0" i="0" u="none" strike="noStrike" kern="1200" baseline="0" dirty="0" smtClean="0">
                <a:solidFill>
                  <a:schemeClr val="tx1"/>
                </a:solidFill>
                <a:latin typeface="+mn-lt"/>
                <a:ea typeface="+mn-ea"/>
                <a:cs typeface="+mn-cs"/>
              </a:rPr>
              <a:t> getrennt von den </a:t>
            </a:r>
            <a:r>
              <a:rPr lang="de-DE" sz="1200" b="0" i="0" u="none" strike="noStrike" kern="1200" baseline="0" dirty="0" err="1" smtClean="0">
                <a:solidFill>
                  <a:schemeClr val="tx1"/>
                </a:solidFill>
                <a:latin typeface="+mn-lt"/>
                <a:ea typeface="+mn-ea"/>
                <a:cs typeface="+mn-cs"/>
              </a:rPr>
              <a:t>Teilnehmer_innen</a:t>
            </a:r>
            <a:r>
              <a:rPr lang="de-DE" sz="1200" b="0" i="0" u="none" strike="noStrike" kern="1200" baseline="0" dirty="0" smtClean="0">
                <a:solidFill>
                  <a:schemeClr val="tx1"/>
                </a:solidFill>
                <a:latin typeface="+mn-lt"/>
                <a:ea typeface="+mn-ea"/>
                <a:cs typeface="+mn-cs"/>
              </a:rPr>
              <a:t>! Gleichzeitig schlafen in der Regel die Mädchen von den Jungen getrennt. Falls die räumliche Situation diese Regelung nicht zulässt (etwa bei Übernachtung in einer Turnhalle auf dem Katholikentag) macht es Sinn, im Vorfeld Regelungen zu treffen und die besondere Situation zu thematisieren.</a:t>
            </a:r>
          </a:p>
          <a:p>
            <a:pPr marL="228600" indent="-228600">
              <a:buFont typeface="+mj-lt"/>
              <a:buAutoNum type="arabicPeriod" startAt="7"/>
            </a:pPr>
            <a:r>
              <a:rPr lang="de-DE" sz="1200" b="0" i="0" u="none" strike="noStrike" kern="1200" baseline="0" dirty="0" smtClean="0">
                <a:solidFill>
                  <a:schemeClr val="tx1"/>
                </a:solidFill>
                <a:latin typeface="+mn-lt"/>
                <a:ea typeface="+mn-ea"/>
                <a:cs typeface="+mn-cs"/>
              </a:rPr>
              <a:t>Es werden Regelungen bezüglich Einzelkontakten und Einzelgesprächen getroffen. Der alleinige Aufenthalt eines Kindes/Jugendlichen in einem Schlaf- oder Sanitärraum zusammen mit einer erwachsenen Person oder </a:t>
            </a:r>
            <a:r>
              <a:rPr lang="de-DE" sz="1200" b="0" i="0" u="none" strike="noStrike" kern="1200" baseline="0" dirty="0" err="1" smtClean="0">
                <a:solidFill>
                  <a:schemeClr val="tx1"/>
                </a:solidFill>
                <a:latin typeface="+mn-lt"/>
                <a:ea typeface="+mn-ea"/>
                <a:cs typeface="+mn-cs"/>
              </a:rPr>
              <a:t>Leiter_in</a:t>
            </a:r>
            <a:r>
              <a:rPr lang="de-DE" sz="1200" b="0" i="0" u="none" strike="noStrike" kern="1200" baseline="0" dirty="0" smtClean="0">
                <a:solidFill>
                  <a:schemeClr val="tx1"/>
                </a:solidFill>
                <a:latin typeface="+mn-lt"/>
                <a:ea typeface="+mn-ea"/>
                <a:cs typeface="+mn-cs"/>
              </a:rPr>
              <a:t> ist zu vermeiden. Falls eine Ausnahme aus gewichtigen Gründen notwendig wird, ist das im Hinblick auf ein eindeutiges Verhalten zeitnah und transparent beispielsweise im Leiterteam darzustellen.</a:t>
            </a:r>
          </a:p>
          <a:p>
            <a:pPr marL="228600" indent="-228600">
              <a:buFont typeface="+mj-lt"/>
              <a:buAutoNum type="arabicPeriod" startAt="7"/>
            </a:pPr>
            <a:r>
              <a:rPr lang="de-DE" sz="1200" b="1" i="0" u="none" strike="noStrike" kern="1200" baseline="0" dirty="0" smtClean="0">
                <a:solidFill>
                  <a:schemeClr val="tx1"/>
                </a:solidFill>
                <a:latin typeface="+mn-lt"/>
                <a:ea typeface="+mn-ea"/>
                <a:cs typeface="+mn-cs"/>
              </a:rPr>
              <a:t>Kinder/Jugendliche und </a:t>
            </a:r>
            <a:r>
              <a:rPr lang="de-DE" sz="1200" b="1" i="0" u="none" strike="noStrike" kern="1200" baseline="0" dirty="0" err="1" smtClean="0">
                <a:solidFill>
                  <a:schemeClr val="tx1"/>
                </a:solidFill>
                <a:latin typeface="+mn-lt"/>
                <a:ea typeface="+mn-ea"/>
                <a:cs typeface="+mn-cs"/>
              </a:rPr>
              <a:t>Leiter_innen</a:t>
            </a:r>
            <a:r>
              <a:rPr lang="de-DE" sz="1200" b="1" i="0" u="none" strike="noStrike" kern="1200" baseline="0" dirty="0" smtClean="0">
                <a:solidFill>
                  <a:schemeClr val="tx1"/>
                </a:solidFill>
                <a:latin typeface="+mn-lt"/>
                <a:ea typeface="+mn-ea"/>
                <a:cs typeface="+mn-cs"/>
              </a:rPr>
              <a:t> duschen getrennt! </a:t>
            </a:r>
            <a:r>
              <a:rPr lang="de-DE" sz="1200" b="0" i="0" u="none" strike="noStrike" kern="1200" baseline="0" dirty="0" smtClean="0">
                <a:solidFill>
                  <a:schemeClr val="tx1"/>
                </a:solidFill>
                <a:latin typeface="+mn-lt"/>
                <a:ea typeface="+mn-ea"/>
                <a:cs typeface="+mn-cs"/>
              </a:rPr>
              <a:t>In der Regel gibt es keine ausreichende Begründung, dass die Körperpflege zur gleichen Zeit im gleichen Raum erfolgen muss.</a:t>
            </a:r>
          </a:p>
          <a:p>
            <a:pPr marL="228600" indent="-228600">
              <a:buFont typeface="+mj-lt"/>
              <a:buAutoNum type="arabicPeriod" startAt="7"/>
            </a:pPr>
            <a:r>
              <a:rPr lang="de-DE" sz="1200" b="1" i="0" u="none" strike="noStrike" kern="1200" baseline="0" dirty="0" smtClean="0">
                <a:solidFill>
                  <a:schemeClr val="tx1"/>
                </a:solidFill>
                <a:latin typeface="+mn-lt"/>
                <a:ea typeface="+mn-ea"/>
                <a:cs typeface="+mn-cs"/>
              </a:rPr>
              <a:t>Das Recht von Kindern und Jugendlichen auf ihr eigenes Bild </a:t>
            </a:r>
            <a:r>
              <a:rPr lang="de-DE" sz="1200" b="0" i="0" u="none" strike="noStrike" kern="1200" baseline="0" dirty="0" smtClean="0">
                <a:solidFill>
                  <a:schemeClr val="tx1"/>
                </a:solidFill>
                <a:latin typeface="+mn-lt"/>
                <a:ea typeface="+mn-ea"/>
                <a:cs typeface="+mn-cs"/>
              </a:rPr>
              <a:t>besteht zunächst immer. Kinder, Jugendliche und auch deren Eltern müssen vor einer Veröffentlichung von Bildern zustimmen.</a:t>
            </a:r>
          </a:p>
          <a:p>
            <a:pPr marL="228600" indent="-228600">
              <a:buFont typeface="+mj-lt"/>
              <a:buAutoNum type="arabicPeriod" startAt="7"/>
            </a:pPr>
            <a:r>
              <a:rPr lang="de-DE" sz="1200" b="0" i="0" u="none" strike="noStrike" kern="1200" baseline="0" dirty="0" smtClean="0">
                <a:solidFill>
                  <a:schemeClr val="tx1"/>
                </a:solidFill>
                <a:latin typeface="+mn-lt"/>
                <a:ea typeface="+mn-ea"/>
                <a:cs typeface="+mn-cs"/>
              </a:rPr>
              <a:t>Häufig haben sich auf Ferienfreizeiten, </a:t>
            </a:r>
            <a:r>
              <a:rPr lang="de-DE" sz="1200" b="0" i="0" u="none" strike="noStrike" kern="1200" baseline="0" dirty="0" err="1" smtClean="0">
                <a:solidFill>
                  <a:schemeClr val="tx1"/>
                </a:solidFill>
                <a:latin typeface="+mn-lt"/>
                <a:ea typeface="+mn-ea"/>
                <a:cs typeface="+mn-cs"/>
              </a:rPr>
              <a:t>Firmwochenenden</a:t>
            </a:r>
            <a:r>
              <a:rPr lang="de-DE" sz="1200" b="0" i="0" u="none" strike="noStrike" kern="1200" baseline="0" dirty="0" smtClean="0">
                <a:solidFill>
                  <a:schemeClr val="tx1"/>
                </a:solidFill>
                <a:latin typeface="+mn-lt"/>
                <a:ea typeface="+mn-ea"/>
                <a:cs typeface="+mn-cs"/>
              </a:rPr>
              <a:t> oder </a:t>
            </a:r>
            <a:r>
              <a:rPr lang="de-DE" sz="1200" b="0" i="0" u="none" strike="noStrike" kern="1200" baseline="0" dirty="0" err="1" smtClean="0">
                <a:solidFill>
                  <a:schemeClr val="tx1"/>
                </a:solidFill>
                <a:latin typeface="+mn-lt"/>
                <a:ea typeface="+mn-ea"/>
                <a:cs typeface="+mn-cs"/>
              </a:rPr>
              <a:t>Ministrant_innenfahrten</a:t>
            </a:r>
            <a:r>
              <a:rPr lang="de-DE" sz="1200" b="0" i="0" u="none" strike="noStrike" kern="1200" baseline="0" dirty="0" smtClean="0">
                <a:solidFill>
                  <a:schemeClr val="tx1"/>
                </a:solidFill>
                <a:latin typeface="+mn-lt"/>
                <a:ea typeface="+mn-ea"/>
                <a:cs typeface="+mn-cs"/>
              </a:rPr>
              <a:t> bestimmte Rituale und Aktionen über lange Jahre entwickelt. Das kann eine Nachtwanderung, eine „Lagertaufe“ oder ein bestimmtes Spiel (z.B. „Kleiderkette“) sein. Hier ist es wichtig, immer zu überlegen, inwieweit gerade diese traditionellen Aktionen, die „immer schon so waren“, tatsächlich auch „immer schon gut“ waren und wie respektvoll und achtsam dabei mit Kindern und Jugendlichen umgegangen wird.</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18</a:t>
            </a:fld>
            <a:endParaRPr lang="de-DE"/>
          </a:p>
        </p:txBody>
      </p:sp>
    </p:spTree>
    <p:extLst>
      <p:ext uri="{BB962C8B-B14F-4D97-AF65-F5344CB8AC3E}">
        <p14:creationId xmlns:p14="http://schemas.microsoft.com/office/powerpoint/2010/main" val="2820079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Kinderrechte</a:t>
            </a:r>
          </a:p>
          <a:p>
            <a:endParaRPr lang="de-DE" dirty="0" smtClean="0"/>
          </a:p>
          <a:p>
            <a:r>
              <a:rPr lang="de-DE" dirty="0" smtClean="0"/>
              <a:t>Alle Mädchen und Jungen haben das Recht, sich wohl zu fühlen.</a:t>
            </a:r>
          </a:p>
          <a:p>
            <a:r>
              <a:rPr lang="de-DE" dirty="0" smtClean="0"/>
              <a:t>Kein Kind und kein Erwachsener hat das Recht, dir mit Blicken, Worten, Bildern und Taten zu</a:t>
            </a:r>
          </a:p>
          <a:p>
            <a:r>
              <a:rPr lang="de-DE" dirty="0" smtClean="0"/>
              <a:t>drohen oder Angst zu machen!</a:t>
            </a:r>
          </a:p>
          <a:p>
            <a:r>
              <a:rPr lang="de-DE" dirty="0" smtClean="0"/>
              <a:t>Alle Kinder dürfen Ideen einbringen, wie die Gemeinschaft für alle angenehm und fair gestaltet</a:t>
            </a:r>
          </a:p>
          <a:p>
            <a:r>
              <a:rPr lang="de-DE" dirty="0" smtClean="0"/>
              <a:t>werden kann.</a:t>
            </a:r>
          </a:p>
          <a:p>
            <a:r>
              <a:rPr lang="de-DE" dirty="0" smtClean="0"/>
              <a:t>Jedes Mädchen und jeder Junge hat das Recht, fair und gerecht behandelt zu werden.</a:t>
            </a:r>
          </a:p>
          <a:p>
            <a:r>
              <a:rPr lang="de-DE" dirty="0" smtClean="0"/>
              <a:t>Niemand darf dir Angst machen, dich erpressen oder deine Gefühle mit Worten, Blicken,</a:t>
            </a:r>
          </a:p>
          <a:p>
            <a:r>
              <a:rPr lang="de-DE" dirty="0" smtClean="0"/>
              <a:t>Bildern oder Handlungen verletzen.</a:t>
            </a:r>
          </a:p>
          <a:p>
            <a:r>
              <a:rPr lang="de-DE" dirty="0" smtClean="0"/>
              <a:t>Dein Körper gehört dir!</a:t>
            </a:r>
          </a:p>
          <a:p>
            <a:r>
              <a:rPr lang="de-DE" dirty="0" smtClean="0"/>
              <a:t>Jedes Mädchen und jeder Junge darf selbst bestimmen, mit wem sie/er zärtlich sein möchte.</a:t>
            </a:r>
          </a:p>
          <a:p>
            <a:r>
              <a:rPr lang="de-DE" dirty="0" smtClean="0"/>
              <a:t>Niemand darf dich gegen deinen Willen fotografieren, dich küssen oder dich in deinem Intimbereich</a:t>
            </a:r>
          </a:p>
          <a:p>
            <a:r>
              <a:rPr lang="de-DE" dirty="0" smtClean="0"/>
              <a:t>berühren oder dich drängen, jemand anderen zu berühren.</a:t>
            </a:r>
          </a:p>
          <a:p>
            <a:r>
              <a:rPr lang="de-DE" dirty="0" smtClean="0"/>
              <a:t>Wenn jemand deine Gefühle verletzt, darfst du NEIN sagen und dich wehren!</a:t>
            </a:r>
          </a:p>
          <a:p>
            <a:r>
              <a:rPr lang="de-DE" dirty="0" smtClean="0"/>
              <a:t>Hilfe holen ist kein Petzen!</a:t>
            </a:r>
          </a:p>
          <a:p>
            <a:r>
              <a:rPr lang="de-DE" dirty="0" smtClean="0"/>
              <a:t>Du darfst dir bei anderen Kindern oder Erwachsenen Hilfe holen. Wenn andere deine Gefühle</a:t>
            </a:r>
          </a:p>
          <a:p>
            <a:r>
              <a:rPr lang="de-DE" dirty="0" smtClean="0"/>
              <a:t>verletzen, hast du ein Recht auf Hilfe!</a:t>
            </a:r>
          </a:p>
          <a:p>
            <a:r>
              <a:rPr lang="de-DE" dirty="0" smtClean="0"/>
              <a:t>Quelle: Zartbitter e.V., Köln</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19</a:t>
            </a:fld>
            <a:endParaRPr lang="de-DE"/>
          </a:p>
        </p:txBody>
      </p:sp>
    </p:spTree>
    <p:extLst>
      <p:ext uri="{BB962C8B-B14F-4D97-AF65-F5344CB8AC3E}">
        <p14:creationId xmlns:p14="http://schemas.microsoft.com/office/powerpoint/2010/main" val="3355365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20</a:t>
            </a:fld>
            <a:endParaRPr lang="de-DE"/>
          </a:p>
        </p:txBody>
      </p:sp>
    </p:spTree>
    <p:extLst>
      <p:ext uri="{BB962C8B-B14F-4D97-AF65-F5344CB8AC3E}">
        <p14:creationId xmlns:p14="http://schemas.microsoft.com/office/powerpoint/2010/main" val="3414277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1200" b="1" i="0" u="none" strike="noStrike" kern="1200" baseline="0" dirty="0" smtClean="0">
                <a:solidFill>
                  <a:schemeClr val="tx1"/>
                </a:solidFill>
                <a:latin typeface="+mn-lt"/>
                <a:ea typeface="+mn-ea"/>
                <a:cs typeface="+mn-cs"/>
              </a:rPr>
              <a:t>In der Handreichung sind  die Kontaktdaten verschiedener Stellen aufgeführt, die Hilfe anbieten, siehe Seite 17 -19:</a:t>
            </a:r>
          </a:p>
          <a:p>
            <a:pPr marL="0" indent="0">
              <a:buFont typeface="Arial" panose="020B0604020202020204" pitchFamily="34" charset="0"/>
              <a:buNone/>
            </a:pPr>
            <a:endParaRPr lang="de-DE"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Koordinationsstelle zur Prävention von sexuellem Missbrauch der Erzdiözese München und Freising</a:t>
            </a:r>
          </a:p>
          <a:p>
            <a:pPr marL="457200" lvl="1" indent="0">
              <a:buFont typeface="Arial" panose="020B0604020202020204" pitchFamily="34" charset="0"/>
              <a:buNone/>
            </a:pPr>
            <a:r>
              <a:rPr lang="de-DE" sz="1200" b="0" i="0" u="none" strike="noStrike" kern="1200" baseline="0" dirty="0" smtClean="0">
                <a:solidFill>
                  <a:schemeClr val="tx1"/>
                </a:solidFill>
                <a:latin typeface="+mn-lt"/>
                <a:ea typeface="+mn-ea"/>
                <a:cs typeface="+mn-cs"/>
              </a:rPr>
              <a:t>Peter Bartlechner und Gisela Prechtl</a:t>
            </a:r>
          </a:p>
          <a:p>
            <a:endParaRPr lang="de-DE" sz="1200" b="1"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Ansprechpersonen bei Missbrauchsverdacht der Erzdiözese München-Freising</a:t>
            </a:r>
          </a:p>
          <a:p>
            <a:pPr lvl="1"/>
            <a:r>
              <a:rPr lang="de-DE" sz="1200" b="0" i="0" u="none" strike="noStrike" kern="1200" baseline="0" dirty="0" smtClean="0">
                <a:solidFill>
                  <a:schemeClr val="tx1"/>
                </a:solidFill>
                <a:latin typeface="+mn-lt"/>
                <a:ea typeface="+mn-ea"/>
                <a:cs typeface="+mn-cs"/>
              </a:rPr>
              <a:t>Als „Bischöfliche Beauftragte der Erzdiözese München und Freising für die Prüfung von Verdachtsfällen des sexuellen Missbrauchs Minderjähriger durch Kleriker, Ordensangehörige oder andere Mitarbeiterinnen und Mitarbeiter im kirchlichen Dienst“ wurden zwei externe Rechtsanwälte ernannt:</a:t>
            </a:r>
          </a:p>
          <a:p>
            <a:pPr lvl="1"/>
            <a:r>
              <a:rPr lang="de-DE" sz="1200" b="1" i="0" u="none" strike="noStrike" kern="1200" baseline="0" dirty="0" smtClean="0">
                <a:solidFill>
                  <a:schemeClr val="tx1"/>
                </a:solidFill>
                <a:latin typeface="+mn-lt"/>
                <a:ea typeface="+mn-ea"/>
                <a:cs typeface="+mn-cs"/>
              </a:rPr>
              <a:t>Ute </a:t>
            </a:r>
            <a:r>
              <a:rPr lang="de-DE" sz="1200" b="1" i="0" u="none" strike="noStrike" kern="1200" baseline="0" dirty="0" err="1" smtClean="0">
                <a:solidFill>
                  <a:schemeClr val="tx1"/>
                </a:solidFill>
                <a:latin typeface="+mn-lt"/>
                <a:ea typeface="+mn-ea"/>
                <a:cs typeface="+mn-cs"/>
              </a:rPr>
              <a:t>Dirkmann</a:t>
            </a:r>
            <a:r>
              <a:rPr lang="de-DE" sz="1200" b="1" i="0" u="none" strike="noStrike" kern="1200" baseline="0" dirty="0" smtClean="0">
                <a:solidFill>
                  <a:schemeClr val="tx1"/>
                </a:solidFill>
                <a:latin typeface="+mn-lt"/>
                <a:ea typeface="+mn-ea"/>
                <a:cs typeface="+mn-cs"/>
              </a:rPr>
              <a:t> und Dr. Martin </a:t>
            </a:r>
            <a:r>
              <a:rPr lang="de-DE" sz="1200" b="1" i="0" u="none" strike="noStrike" kern="1200" baseline="0" dirty="0" err="1" smtClean="0">
                <a:solidFill>
                  <a:schemeClr val="tx1"/>
                </a:solidFill>
                <a:latin typeface="+mn-lt"/>
                <a:ea typeface="+mn-ea"/>
                <a:cs typeface="+mn-cs"/>
              </a:rPr>
              <a:t>Miebach</a:t>
            </a:r>
            <a:endParaRPr lang="de-DE" sz="1200" b="1" i="0" u="none" strike="noStrike" kern="1200" baseline="0" dirty="0" smtClean="0">
              <a:solidFill>
                <a:schemeClr val="tx1"/>
              </a:solidFill>
              <a:latin typeface="+mn-lt"/>
              <a:ea typeface="+mn-ea"/>
              <a:cs typeface="+mn-cs"/>
            </a:endParaRPr>
          </a:p>
          <a:p>
            <a:endParaRPr lang="de-DE"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Beratungsstellen, an die Sie sich als Ehrenamtliche wenden können:</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Beratungsangebot für Kinder und Jugendliche</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Beratungsangebot für erwachsene Betroffene, Angehörige und Bezugspersonen</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Beratungsangebot für Menschen, die sich sexuell zu Kindern hingezogen fühlen</a:t>
            </a:r>
          </a:p>
          <a:p>
            <a:pPr marL="171450" indent="-171450">
              <a:buFont typeface="Arial" panose="020B0604020202020204" pitchFamily="34" charset="0"/>
              <a:buChar char="•"/>
            </a:pPr>
            <a:r>
              <a:rPr lang="de-DE" sz="1200" b="1" i="0" u="none" strike="noStrike" kern="1200" baseline="0" dirty="0" smtClean="0">
                <a:solidFill>
                  <a:schemeClr val="tx1"/>
                </a:solidFill>
                <a:latin typeface="+mn-lt"/>
                <a:ea typeface="+mn-ea"/>
                <a:cs typeface="+mn-cs"/>
              </a:rPr>
              <a:t>Hilfe für sexuell übergriffige Kinder und Jugendliche</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21</a:t>
            </a:fld>
            <a:endParaRPr lang="de-DE"/>
          </a:p>
        </p:txBody>
      </p:sp>
    </p:spTree>
    <p:extLst>
      <p:ext uri="{BB962C8B-B14F-4D97-AF65-F5344CB8AC3E}">
        <p14:creationId xmlns:p14="http://schemas.microsoft.com/office/powerpoint/2010/main" val="291287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2</a:t>
            </a:fld>
            <a:endParaRPr lang="de-DE"/>
          </a:p>
        </p:txBody>
      </p:sp>
    </p:spTree>
    <p:extLst>
      <p:ext uri="{BB962C8B-B14F-4D97-AF65-F5344CB8AC3E}">
        <p14:creationId xmlns:p14="http://schemas.microsoft.com/office/powerpoint/2010/main" val="278309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22</a:t>
            </a:fld>
            <a:endParaRPr lang="de-DE"/>
          </a:p>
        </p:txBody>
      </p:sp>
    </p:spTree>
    <p:extLst>
      <p:ext uri="{BB962C8B-B14F-4D97-AF65-F5344CB8AC3E}">
        <p14:creationId xmlns:p14="http://schemas.microsoft.com/office/powerpoint/2010/main" val="2012355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28700" y="365125"/>
            <a:ext cx="4778375" cy="2687638"/>
          </a:xfrm>
        </p:spPr>
      </p:sp>
      <p:sp>
        <p:nvSpPr>
          <p:cNvPr id="3" name="Notizenplatzhalter 2"/>
          <p:cNvSpPr>
            <a:spLocks noGrp="1"/>
          </p:cNvSpPr>
          <p:nvPr>
            <p:ph type="body" idx="1"/>
          </p:nvPr>
        </p:nvSpPr>
        <p:spPr>
          <a:xfrm>
            <a:off x="709613" y="3173090"/>
            <a:ext cx="5680075" cy="6293173"/>
          </a:xfrm>
        </p:spPr>
        <p:txBody>
          <a:bodyPr/>
          <a:lstStyle/>
          <a:p>
            <a:r>
              <a:rPr lang="de-DE" sz="1200" b="0" i="0" u="none" strike="noStrike" kern="1200" baseline="0" dirty="0" smtClean="0">
                <a:solidFill>
                  <a:schemeClr val="tx1"/>
                </a:solidFill>
                <a:latin typeface="+mn-lt"/>
                <a:ea typeface="+mn-ea"/>
                <a:cs typeface="+mn-cs"/>
              </a:rPr>
              <a:t>Die Präventionsordnung sieht die Unterzeichnung der Selbstauskunft und Verpflichtungserklärung für Ehrenamtliche sowie die Vorlage des erweiterten Führungszeugnisses vor. Bei Jugendlichen, die das 16. Lebensjahr noch nicht vollendet haben reicht die Unterzeichnung der Selbstauskunft und Verpflichtungserklärung.</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Zunächst: </a:t>
            </a:r>
            <a:r>
              <a:rPr lang="de-DE" sz="1200" b="0" i="0" u="none" strike="noStrike" kern="1200" baseline="0" dirty="0" smtClean="0">
                <a:solidFill>
                  <a:schemeClr val="tx1"/>
                </a:solidFill>
                <a:latin typeface="+mn-lt"/>
                <a:ea typeface="+mn-ea"/>
                <a:cs typeface="+mn-cs"/>
              </a:rPr>
              <a:t>Beantragen Sie bei ihrer Meldebehörde ihr </a:t>
            </a:r>
            <a:r>
              <a:rPr lang="de-DE" sz="1200" b="1" i="0" u="none" strike="noStrike" kern="1200" baseline="0" dirty="0" smtClean="0">
                <a:solidFill>
                  <a:schemeClr val="tx1"/>
                </a:solidFill>
                <a:latin typeface="+mn-lt"/>
                <a:ea typeface="+mn-ea"/>
                <a:cs typeface="+mn-cs"/>
              </a:rPr>
              <a:t>erweitertes Führungszeugnis. </a:t>
            </a:r>
          </a:p>
          <a:p>
            <a:r>
              <a:rPr lang="de-DE" sz="1200" b="0" i="0" u="none" strike="noStrike" kern="1200" baseline="0" dirty="0" smtClean="0">
                <a:solidFill>
                  <a:schemeClr val="tx1"/>
                </a:solidFill>
                <a:latin typeface="+mn-lt"/>
                <a:ea typeface="+mn-ea"/>
                <a:cs typeface="+mn-cs"/>
              </a:rPr>
              <a:t>Dazu brauchen Sie einen gültigen Pass oder Personalausweis und das „Antragsformular zur Beantragung eines kostenlosen Führungszeugnisses für ehrenamtlich Tätige“. Dies bekommen Sie in ihrer Einsatzstelle (zum Beispiel Pfarrei, Jugendverband).</a:t>
            </a:r>
          </a:p>
          <a:p>
            <a:r>
              <a:rPr lang="de-DE" sz="1200" b="0" i="0" u="none" strike="noStrike" kern="1200" baseline="0" dirty="0" smtClean="0">
                <a:solidFill>
                  <a:schemeClr val="tx1"/>
                </a:solidFill>
                <a:latin typeface="+mn-lt"/>
                <a:ea typeface="+mn-ea"/>
                <a:cs typeface="+mn-cs"/>
              </a:rPr>
              <a:t>Bei der Beantragung eines erweiterten Führungszeugnisses entstehen Ihnen keine Gebühren.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Dann: </a:t>
            </a:r>
            <a:r>
              <a:rPr lang="de-DE" sz="1200" b="0" i="0" u="none" strike="noStrike" kern="1200" baseline="0" dirty="0" smtClean="0">
                <a:solidFill>
                  <a:schemeClr val="tx1"/>
                </a:solidFill>
                <a:latin typeface="+mn-lt"/>
                <a:ea typeface="+mn-ea"/>
                <a:cs typeface="+mn-cs"/>
              </a:rPr>
              <a:t>Wenn Sie ihr erweitertes Führungszeugnis haben, schicken Sie es mit einem Vermerk </a:t>
            </a:r>
            <a:r>
              <a:rPr lang="de-DE" sz="1200" b="1" i="0" u="none" strike="noStrike" kern="1200" baseline="0" dirty="0" smtClean="0">
                <a:solidFill>
                  <a:schemeClr val="tx1"/>
                </a:solidFill>
                <a:latin typeface="+mn-lt"/>
                <a:ea typeface="+mn-ea"/>
                <a:cs typeface="+mn-cs"/>
              </a:rPr>
              <a:t>„vertraulich“ </a:t>
            </a:r>
            <a:r>
              <a:rPr lang="de-DE" sz="1200" b="0" i="0" u="none" strike="noStrike" kern="1200" baseline="0" dirty="0" smtClean="0">
                <a:solidFill>
                  <a:schemeClr val="tx1"/>
                </a:solidFill>
                <a:latin typeface="+mn-lt"/>
                <a:ea typeface="+mn-ea"/>
                <a:cs typeface="+mn-cs"/>
              </a:rPr>
              <a:t>an:</a:t>
            </a:r>
          </a:p>
          <a:p>
            <a:pPr lvl="1"/>
            <a:r>
              <a:rPr lang="de-DE" sz="1200" b="1" i="0" u="none" strike="noStrike" kern="1200" baseline="0" dirty="0" smtClean="0">
                <a:solidFill>
                  <a:schemeClr val="tx1"/>
                </a:solidFill>
                <a:latin typeface="+mn-lt"/>
                <a:ea typeface="+mn-ea"/>
                <a:cs typeface="+mn-cs"/>
              </a:rPr>
              <a:t>Erzbischöfliches Ordinariat München</a:t>
            </a:r>
          </a:p>
          <a:p>
            <a:pPr lvl="1"/>
            <a:r>
              <a:rPr lang="de-DE" sz="1200" b="0" i="0" u="none" strike="noStrike" kern="1200" baseline="0" dirty="0" smtClean="0">
                <a:solidFill>
                  <a:schemeClr val="tx1"/>
                </a:solidFill>
                <a:latin typeface="+mn-lt"/>
                <a:ea typeface="+mn-ea"/>
                <a:cs typeface="+mn-cs"/>
              </a:rPr>
              <a:t>Koordinationsstelle zur Prävention</a:t>
            </a:r>
          </a:p>
          <a:p>
            <a:pPr lvl="1"/>
            <a:r>
              <a:rPr lang="de-DE" sz="1200" b="0" i="0" u="none" strike="noStrike" kern="1200" baseline="0" dirty="0" smtClean="0">
                <a:solidFill>
                  <a:schemeClr val="tx1"/>
                </a:solidFill>
                <a:latin typeface="+mn-lt"/>
                <a:ea typeface="+mn-ea"/>
                <a:cs typeface="+mn-cs"/>
              </a:rPr>
              <a:t>von sexuellem Missbrauch</a:t>
            </a:r>
          </a:p>
          <a:p>
            <a:pPr lvl="1"/>
            <a:r>
              <a:rPr lang="de-DE" sz="1200" b="0" i="0" u="none" strike="noStrike" kern="1200" baseline="0" dirty="0" smtClean="0">
                <a:solidFill>
                  <a:schemeClr val="tx1"/>
                </a:solidFill>
                <a:latin typeface="+mn-lt"/>
                <a:ea typeface="+mn-ea"/>
                <a:cs typeface="+mn-cs"/>
              </a:rPr>
              <a:t>Postfach 330360</a:t>
            </a:r>
          </a:p>
          <a:p>
            <a:pPr lvl="1"/>
            <a:r>
              <a:rPr lang="de-DE" sz="1200" b="0" i="0" u="none" strike="noStrike" kern="1200" baseline="0" dirty="0" smtClean="0">
                <a:solidFill>
                  <a:schemeClr val="tx1"/>
                </a:solidFill>
                <a:latin typeface="+mn-lt"/>
                <a:ea typeface="+mn-ea"/>
                <a:cs typeface="+mn-cs"/>
              </a:rPr>
              <a:t>80063 München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Wie geht es weiter?</a:t>
            </a:r>
          </a:p>
          <a:p>
            <a:r>
              <a:rPr lang="de-DE" sz="1200" b="0" i="0" u="none" strike="noStrike" kern="1200" baseline="0" dirty="0" smtClean="0">
                <a:solidFill>
                  <a:schemeClr val="tx1"/>
                </a:solidFill>
                <a:latin typeface="+mn-lt"/>
                <a:ea typeface="+mn-ea"/>
                <a:cs typeface="+mn-cs"/>
              </a:rPr>
              <a:t>Sie bekommen von uns ihr erweitertes Führungszeugnis zurück und eine Bescheinigung darüber, dass es keine einschlägigen Einträge enthält.</a:t>
            </a:r>
          </a:p>
          <a:p>
            <a:r>
              <a:rPr lang="de-DE" sz="1200" b="0" i="0" u="none" strike="noStrike" kern="1200" baseline="0" dirty="0" smtClean="0">
                <a:solidFill>
                  <a:schemeClr val="tx1"/>
                </a:solidFill>
                <a:latin typeface="+mn-lt"/>
                <a:ea typeface="+mn-ea"/>
                <a:cs typeface="+mn-cs"/>
              </a:rPr>
              <a:t>Bei einschlägigen Einträgen wird Ihre Einsatzstelle (zum Beispiel Pfarrei, Jugendverband) darüber informiert.</a:t>
            </a:r>
          </a:p>
          <a:p>
            <a:r>
              <a:rPr lang="de-DE" sz="1200" b="0" i="0" u="none" strike="noStrike" kern="1200" baseline="0" dirty="0" smtClean="0">
                <a:solidFill>
                  <a:schemeClr val="tx1"/>
                </a:solidFill>
                <a:latin typeface="+mn-lt"/>
                <a:ea typeface="+mn-ea"/>
                <a:cs typeface="+mn-cs"/>
              </a:rPr>
              <a:t>Bitte legen Sie diese Bescheinigung ihrer Einsatzstelle (zum Beispiel Pfarrei, Jugendverband) vor.</a:t>
            </a:r>
          </a:p>
          <a:p>
            <a:endParaRPr lang="de-DE" sz="1200" b="0"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Bitte füllen Sie</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die Selbstauskunft und Verpflichtungserklärung (siehe Handreichung Anlage 2) und</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die Einverständniserklärung zur Datenspeicherung (siehe Handreichung Anlage 3) aus und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legen Sie diese ebenfalls in ihrer Einsatzstelle (zum Beispiel Pfarrei, Jugendverband) vor.</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23</a:t>
            </a:fld>
            <a:endParaRPr lang="de-DE"/>
          </a:p>
        </p:txBody>
      </p:sp>
    </p:spTree>
    <p:extLst>
      <p:ext uri="{BB962C8B-B14F-4D97-AF65-F5344CB8AC3E}">
        <p14:creationId xmlns:p14="http://schemas.microsoft.com/office/powerpoint/2010/main" val="420449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1D5A1052-A5BF-4B8B-8671-9D9DE760E0B0}" type="slidenum">
              <a:rPr lang="de-DE" smtClean="0"/>
              <a:t>24</a:t>
            </a:fld>
            <a:endParaRPr lang="de-DE"/>
          </a:p>
        </p:txBody>
      </p:sp>
    </p:spTree>
    <p:extLst>
      <p:ext uri="{BB962C8B-B14F-4D97-AF65-F5344CB8AC3E}">
        <p14:creationId xmlns:p14="http://schemas.microsoft.com/office/powerpoint/2010/main" val="954824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muss ich wissen? </a:t>
            </a:r>
          </a:p>
          <a:p>
            <a:pPr marL="171450" indent="-171450">
              <a:buFont typeface="Arial" panose="020B0604020202020204" pitchFamily="34" charset="0"/>
              <a:buChar char="•"/>
            </a:pPr>
            <a:r>
              <a:rPr lang="de-DE" dirty="0" smtClean="0"/>
              <a:t>Begriffsdefinitionen</a:t>
            </a:r>
          </a:p>
          <a:p>
            <a:pPr marL="171450" indent="-171450">
              <a:buFont typeface="Arial" panose="020B0604020202020204" pitchFamily="34" charset="0"/>
              <a:buChar char="•"/>
            </a:pPr>
            <a:r>
              <a:rPr lang="de-DE" dirty="0" smtClean="0"/>
              <a:t>Bekannte Strategien von </a:t>
            </a:r>
            <a:r>
              <a:rPr lang="de-DE" dirty="0" err="1" smtClean="0"/>
              <a:t>Täter_innen</a:t>
            </a:r>
            <a:endParaRPr lang="de-DE" dirty="0" smtClean="0"/>
          </a:p>
          <a:p>
            <a:pPr marL="171450" indent="-171450">
              <a:buFont typeface="Arial" panose="020B0604020202020204" pitchFamily="34" charset="0"/>
              <a:buChar char="•"/>
            </a:pPr>
            <a:r>
              <a:rPr lang="de-DE" dirty="0" smtClean="0"/>
              <a:t>Warum melden sich die Betroffenen nicht?</a:t>
            </a:r>
          </a:p>
          <a:p>
            <a:pPr marL="171450" indent="-171450">
              <a:buFont typeface="Arial" panose="020B0604020202020204" pitchFamily="34" charset="0"/>
              <a:buChar char="•"/>
            </a:pPr>
            <a:r>
              <a:rPr lang="de-DE" dirty="0" smtClean="0"/>
              <a:t>Statistik – was sagen uns die Zahlen?</a:t>
            </a:r>
          </a:p>
          <a:p>
            <a:endParaRPr lang="de-DE" dirty="0" smtClean="0"/>
          </a:p>
          <a:p>
            <a:r>
              <a:rPr lang="de-DE" dirty="0" smtClean="0"/>
              <a:t>Was kann ich tun? </a:t>
            </a:r>
          </a:p>
          <a:p>
            <a:pPr marL="171450" indent="-171450">
              <a:buFont typeface="Arial" panose="020B0604020202020204" pitchFamily="34" charset="0"/>
              <a:buChar char="•"/>
            </a:pPr>
            <a:r>
              <a:rPr lang="de-DE" dirty="0" smtClean="0"/>
              <a:t>Wenn ein Kind / ein(e) Jugendliche(r) auf mich</a:t>
            </a:r>
            <a:r>
              <a:rPr lang="de-DE" baseline="0" dirty="0" smtClean="0"/>
              <a:t> </a:t>
            </a:r>
            <a:r>
              <a:rPr lang="de-DE" dirty="0" smtClean="0"/>
              <a:t>zukommt und von sexualisierter Gewalt erzählt?</a:t>
            </a:r>
          </a:p>
          <a:p>
            <a:pPr marL="171450" indent="-171450">
              <a:buFont typeface="Arial" panose="020B0604020202020204" pitchFamily="34" charset="0"/>
              <a:buChar char="•"/>
            </a:pPr>
            <a:r>
              <a:rPr lang="de-DE" dirty="0" smtClean="0"/>
              <a:t>Wenn ich etwas beobachte, mir etwas über Dritte erzählt wird und ich sexualisierte Gewalt vermute?</a:t>
            </a:r>
          </a:p>
          <a:p>
            <a:pPr marL="171450" indent="-171450">
              <a:buFont typeface="Arial" panose="020B0604020202020204" pitchFamily="34" charset="0"/>
              <a:buChar char="•"/>
            </a:pPr>
            <a:r>
              <a:rPr lang="de-DE" dirty="0" smtClean="0"/>
              <a:t>Wenn ich sexualisierte Gewalt unter Kindern und</a:t>
            </a:r>
            <a:r>
              <a:rPr lang="de-DE" baseline="0" dirty="0" smtClean="0"/>
              <a:t> </a:t>
            </a:r>
            <a:r>
              <a:rPr lang="de-DE" dirty="0" smtClean="0"/>
              <a:t>Jugendlichen beobachte?</a:t>
            </a:r>
          </a:p>
          <a:p>
            <a:pPr marL="171450" indent="-171450">
              <a:buFont typeface="Arial" panose="020B0604020202020204" pitchFamily="34" charset="0"/>
              <a:buChar char="•"/>
            </a:pPr>
            <a:r>
              <a:rPr lang="de-DE" dirty="0" smtClean="0"/>
              <a:t>Standards für den Umgang mit Kindern und Jugendlichen</a:t>
            </a:r>
          </a:p>
          <a:p>
            <a:endParaRPr lang="de-DE" dirty="0" smtClean="0"/>
          </a:p>
          <a:p>
            <a:r>
              <a:rPr lang="de-DE" dirty="0" smtClean="0"/>
              <a:t>Wo hole ich mir Hilfe? </a:t>
            </a:r>
          </a:p>
          <a:p>
            <a:endParaRPr lang="de-DE" dirty="0" smtClean="0"/>
          </a:p>
          <a:p>
            <a:r>
              <a:rPr lang="de-DE" dirty="0" smtClean="0"/>
              <a:t>Was muss ich tun?</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3</a:t>
            </a:fld>
            <a:endParaRPr lang="de-DE"/>
          </a:p>
        </p:txBody>
      </p:sp>
    </p:spTree>
    <p:extLst>
      <p:ext uri="{BB962C8B-B14F-4D97-AF65-F5344CB8AC3E}">
        <p14:creationId xmlns:p14="http://schemas.microsoft.com/office/powerpoint/2010/main" val="3507608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4</a:t>
            </a:fld>
            <a:endParaRPr lang="de-DE"/>
          </a:p>
        </p:txBody>
      </p:sp>
    </p:spTree>
    <p:extLst>
      <p:ext uri="{BB962C8B-B14F-4D97-AF65-F5344CB8AC3E}">
        <p14:creationId xmlns:p14="http://schemas.microsoft.com/office/powerpoint/2010/main" val="1254802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Grenzverletzungen</a:t>
            </a:r>
          </a:p>
          <a:p>
            <a:r>
              <a:rPr lang="de-DE" sz="1200" b="0" i="0" u="none" strike="noStrike" kern="1200" baseline="0" dirty="0" smtClean="0">
                <a:solidFill>
                  <a:schemeClr val="tx1"/>
                </a:solidFill>
                <a:latin typeface="+mn-lt"/>
                <a:ea typeface="+mn-ea"/>
                <a:cs typeface="+mn-cs"/>
              </a:rPr>
              <a:t>Grenzverletzungen im Sinn der Präventionsordnung sind </a:t>
            </a:r>
            <a:r>
              <a:rPr lang="de-DE" sz="1200" b="1" i="0" u="none" strike="noStrike" kern="1200" baseline="0" dirty="0" smtClean="0">
                <a:solidFill>
                  <a:schemeClr val="tx1"/>
                </a:solidFill>
                <a:latin typeface="+mn-lt"/>
                <a:ea typeface="+mn-ea"/>
                <a:cs typeface="+mn-cs"/>
              </a:rPr>
              <a:t>Handlungen, die unterhalb der Schwelle der Strafbarkeit liegen</a:t>
            </a:r>
            <a:r>
              <a:rPr lang="de-DE" sz="1200" b="0" i="0" u="none" strike="noStrike" kern="1200" baseline="0" dirty="0" smtClean="0">
                <a:solidFill>
                  <a:schemeClr val="tx1"/>
                </a:solidFill>
                <a:latin typeface="+mn-lt"/>
                <a:ea typeface="+mn-ea"/>
                <a:cs typeface="+mn-cs"/>
              </a:rPr>
              <a:t>. </a:t>
            </a:r>
          </a:p>
          <a:p>
            <a:r>
              <a:rPr lang="de-DE" sz="1200" b="0" i="0" u="none" strike="noStrike" kern="1200" baseline="0" dirty="0" smtClean="0">
                <a:solidFill>
                  <a:schemeClr val="tx1"/>
                </a:solidFill>
                <a:latin typeface="+mn-lt"/>
                <a:ea typeface="+mn-ea"/>
                <a:cs typeface="+mn-cs"/>
              </a:rPr>
              <a:t>Sie beschreiben im pastoralen oder erzieherischen sowie im  betreuenden oder pflegerischen Umgang mit Kindern, Jugendlichen  und erwachsenen Schutzbefohlenen ein einmaliges oder gelegentliches unangemessenes Verhalten, das nicht selten unbeabsichtigt geschieht.</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Dabei ist die Unangemessenheit des Verhaltens nicht nur von objektiven Kriterien, sondern auch </a:t>
            </a:r>
            <a:r>
              <a:rPr lang="de-DE" sz="1200" b="1" i="0" u="none" strike="noStrike" kern="1200" baseline="0" dirty="0" smtClean="0">
                <a:solidFill>
                  <a:schemeClr val="tx1"/>
                </a:solidFill>
                <a:latin typeface="+mn-lt"/>
                <a:ea typeface="+mn-ea"/>
                <a:cs typeface="+mn-cs"/>
              </a:rPr>
              <a:t>vom Erleben des betroffenen Menschen abhängig</a:t>
            </a:r>
            <a:r>
              <a:rPr lang="de-DE" sz="1200" b="0" i="0" u="none" strike="noStrike" kern="1200" baseline="0" dirty="0" smtClean="0">
                <a:solidFill>
                  <a:schemeClr val="tx1"/>
                </a:solidFill>
                <a:latin typeface="+mn-lt"/>
                <a:ea typeface="+mn-ea"/>
                <a:cs typeface="+mn-cs"/>
              </a:rPr>
              <a:t>.</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Persönliche Grenzen können sehr unterschiedlich ausgeprägt sein. Diese Unterschiedlichkeit ist zu respektieren. Grenzverletzungen sind häufig die Folge fachlicher beziehungsweise persönlicher Unzulänglichkeiten einzelner oder eines Mangels an konkreten Regeln und Strukturen.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Beispiele</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Missachtung persönlicher Grenzen (tröstende Umarmung, obgleich dies dem Gegenüber unangenehm ist …),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Missachtung der Grenzen der professionellen Rolle (Gespräch über das eigene Sexualleben …),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Missachtung von Persönlichkeitsrechten (Verletzung des Rechts auf das eigene Bild durch Veröffentlichung von Bildmaterial über Handy oder im Internet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Missachtung der Intimsphäre (Umziehen in der Sammelumkleide eines Schwimmbads, obwohl sich ein Mädchen oder ein Junge nur in der Einzelkabine umziehen möchte …).</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5</a:t>
            </a:fld>
            <a:endParaRPr lang="de-DE"/>
          </a:p>
        </p:txBody>
      </p:sp>
    </p:spTree>
    <p:extLst>
      <p:ext uri="{BB962C8B-B14F-4D97-AF65-F5344CB8AC3E}">
        <p14:creationId xmlns:p14="http://schemas.microsoft.com/office/powerpoint/2010/main" val="2016057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Sexuelle Übergriffe</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Sexuelle Übergriffe passieren nicht zufällig, nicht aus Versehen. </a:t>
            </a:r>
          </a:p>
          <a:p>
            <a:r>
              <a:rPr lang="de-DE" sz="1200" b="1" i="0" u="none" strike="noStrike" kern="1200" baseline="0" dirty="0" smtClean="0">
                <a:solidFill>
                  <a:schemeClr val="tx1"/>
                </a:solidFill>
                <a:latin typeface="+mn-lt"/>
                <a:ea typeface="+mn-ea"/>
                <a:cs typeface="+mn-cs"/>
              </a:rPr>
              <a:t>Sie unterscheiden sich von Grenzverletzungen durch die Massivität und/oder die Häufigkeit der nonverbalen oder verbalen Grenzüberschreitungen </a:t>
            </a:r>
            <a:r>
              <a:rPr lang="de-DE" sz="1200" b="0" i="0" u="none" strike="noStrike" kern="1200" baseline="0" dirty="0" smtClean="0">
                <a:solidFill>
                  <a:schemeClr val="tx1"/>
                </a:solidFill>
                <a:latin typeface="+mn-lt"/>
                <a:ea typeface="+mn-ea"/>
                <a:cs typeface="+mn-cs"/>
              </a:rPr>
              <a:t>und können eine Folge persönlicher und/oder fachlicher Defizite sein.</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Abwehrende Reaktionen der Betroffenen werden bei Übergriffen ebenso missachtet wie Kritik von Dritten.</a:t>
            </a:r>
          </a:p>
          <a:p>
            <a:r>
              <a:rPr lang="de-DE" sz="1200" b="0" i="0" u="none" strike="noStrike" kern="1200" baseline="0" dirty="0" smtClean="0">
                <a:solidFill>
                  <a:schemeClr val="tx1"/>
                </a:solidFill>
                <a:latin typeface="+mn-lt"/>
                <a:ea typeface="+mn-ea"/>
                <a:cs typeface="+mn-cs"/>
              </a:rPr>
              <a:t>In einigen Fällen sind sexuelle Übergriffe Teil des strategischen Vorgehens zur Vorbereitung strafrechtlich relevanter Formen sexuellen Missbrauchs.</a:t>
            </a:r>
          </a:p>
          <a:p>
            <a:r>
              <a:rPr lang="de-DE" sz="1200" b="0" i="0" u="none" strike="noStrike" kern="1200" baseline="0" dirty="0" smtClean="0">
                <a:solidFill>
                  <a:schemeClr val="tx1"/>
                </a:solidFill>
                <a:latin typeface="+mn-lt"/>
                <a:ea typeface="+mn-ea"/>
                <a:cs typeface="+mn-cs"/>
              </a:rPr>
              <a:t>Sie gehören zu den typischen Strategien, mit denen insbesondere erwachsene Täter testen, inwieweit sie ihre Opfer manipulieren und gefügig machen können.</a:t>
            </a:r>
          </a:p>
          <a:p>
            <a:endParaRPr lang="de-DE" sz="1200" b="1" i="0" u="none" strike="noStrike" kern="1200" baseline="0" dirty="0" err="1"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Beispiele</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Einstellen von sexualisierten Fotos ins Internet und sexistisches Manipulieren von Fotos (etwa das Einfügen von Portraitaufnahmen in Fotos von nackten Körpern in sexueller Pose),</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massive oder wiederholte, vermeintlich zufällige Berührung der Brust oder der Genitalien (bei Pflegehandlungen, bei Hilfestellungen im Sport oder bei diversen Spielen usw.),</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massive oder wiederholt abwertende sexistische Bemerkungen über die körperliche Entwicklung junger Menschen,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sexistische Spiele, Mutproben oder Aufnahmerituale (Pokern oder Flaschendrehen mit Entkleiden usw.),</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wiederholte Missachtung der Grenzen der professionellen Rolle (Gespräche über das eigene Sexualleben, Aufforderungen zu </a:t>
            </a:r>
            <a:r>
              <a:rPr lang="de-DE" sz="1200" b="0" i="0" u="none" strike="noStrike" kern="1200" baseline="0" dirty="0" err="1" smtClean="0">
                <a:solidFill>
                  <a:schemeClr val="tx1"/>
                </a:solidFill>
                <a:latin typeface="+mn-lt"/>
                <a:ea typeface="+mn-ea"/>
                <a:cs typeface="+mn-cs"/>
              </a:rPr>
              <a:t>Zärtlichkeiten</a:t>
            </a:r>
            <a:r>
              <a:rPr lang="de-DE" sz="1200" b="0" i="0" u="none" strike="noStrike" kern="1200" baseline="0" dirty="0" smtClean="0">
                <a:solidFill>
                  <a:schemeClr val="tx1"/>
                </a:solidFill>
                <a:latin typeface="+mn-lt"/>
                <a:ea typeface="+mn-ea"/>
                <a:cs typeface="+mn-cs"/>
              </a:rPr>
              <a:t> usw.).</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6</a:t>
            </a:fld>
            <a:endParaRPr lang="de-DE"/>
          </a:p>
        </p:txBody>
      </p:sp>
    </p:spTree>
    <p:extLst>
      <p:ext uri="{BB962C8B-B14F-4D97-AF65-F5344CB8AC3E}">
        <p14:creationId xmlns:p14="http://schemas.microsoft.com/office/powerpoint/2010/main" val="419406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Tatort Familie:</a:t>
            </a:r>
          </a:p>
          <a:p>
            <a:r>
              <a:rPr lang="de-DE" sz="1200" b="0" i="0" u="none" strike="noStrike" kern="1200" baseline="0" dirty="0" smtClean="0">
                <a:solidFill>
                  <a:schemeClr val="tx1"/>
                </a:solidFill>
                <a:latin typeface="+mn-lt"/>
                <a:ea typeface="+mn-ea"/>
                <a:cs typeface="+mn-cs"/>
              </a:rPr>
              <a:t>Die meisten Fälle von sexualisierter Gewalt geschehen innerhalb der Familien!</a:t>
            </a:r>
          </a:p>
          <a:p>
            <a:r>
              <a:rPr lang="de-DE" sz="1200" b="0" i="0" u="none" strike="noStrike" kern="1200" baseline="0" dirty="0" smtClean="0">
                <a:solidFill>
                  <a:schemeClr val="tx1"/>
                </a:solidFill>
                <a:latin typeface="+mn-lt"/>
                <a:ea typeface="+mn-ea"/>
                <a:cs typeface="+mn-cs"/>
              </a:rPr>
              <a:t>Aber Übergriffe und Missbrauch außerhalb der Familie sind keine Einzelfälle!</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Hohe Zahl Betroffener:</a:t>
            </a:r>
          </a:p>
          <a:p>
            <a:r>
              <a:rPr lang="de-DE" sz="1200" b="0" i="0" u="none" strike="noStrike" kern="1200" baseline="0" dirty="0" smtClean="0">
                <a:solidFill>
                  <a:schemeClr val="tx1"/>
                </a:solidFill>
                <a:latin typeface="+mn-lt"/>
                <a:ea typeface="+mn-ea"/>
                <a:cs typeface="+mn-cs"/>
              </a:rPr>
              <a:t>13 – 29 % der Mädchen und 5 – 8 % der Jungen berichten von derlei Erfahrungen.</a:t>
            </a:r>
          </a:p>
          <a:p>
            <a:r>
              <a:rPr lang="de-DE" sz="1200" b="0" i="0" u="none" strike="noStrike" kern="1200" baseline="0" dirty="0" smtClean="0">
                <a:solidFill>
                  <a:schemeClr val="tx1"/>
                </a:solidFill>
                <a:latin typeface="+mn-lt"/>
                <a:ea typeface="+mn-ea"/>
                <a:cs typeface="+mn-cs"/>
              </a:rPr>
              <a:t>Die Hälfte aller Missbrauchsfälle erstrecken sich über mehrere Taten!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Zwei Drittel sind jünger als 12 Jahre:</a:t>
            </a:r>
          </a:p>
          <a:p>
            <a:r>
              <a:rPr lang="de-DE" sz="1200" b="0" i="0" u="none" strike="noStrike" kern="1200" baseline="0" dirty="0" smtClean="0">
                <a:solidFill>
                  <a:schemeClr val="tx1"/>
                </a:solidFill>
                <a:latin typeface="+mn-lt"/>
                <a:ea typeface="+mn-ea"/>
                <a:cs typeface="+mn-cs"/>
              </a:rPr>
              <a:t>Ein Drittel der Fälle geschehen vor dem 10. Lebensjahr,</a:t>
            </a:r>
          </a:p>
          <a:p>
            <a:r>
              <a:rPr lang="de-DE" sz="1200" b="0" i="0" u="none" strike="noStrike" kern="1200" baseline="0" dirty="0" smtClean="0">
                <a:solidFill>
                  <a:schemeClr val="tx1"/>
                </a:solidFill>
                <a:latin typeface="+mn-lt"/>
                <a:ea typeface="+mn-ea"/>
                <a:cs typeface="+mn-cs"/>
              </a:rPr>
              <a:t>ein weiteres Drittel im Alter zwischen 10 und 12 Lebensjahr,</a:t>
            </a:r>
          </a:p>
          <a:p>
            <a:r>
              <a:rPr lang="de-DE" sz="1200" b="0" i="0" u="none" strike="noStrike" kern="1200" baseline="0" dirty="0" smtClean="0">
                <a:solidFill>
                  <a:schemeClr val="tx1"/>
                </a:solidFill>
                <a:latin typeface="+mn-lt"/>
                <a:ea typeface="+mn-ea"/>
                <a:cs typeface="+mn-cs"/>
              </a:rPr>
              <a:t>ein Drittel zu Beginn der Pubertät, etwa ab dem 12. Lebensjahr.</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Ein Drittel aller Täter sind jünger als 21 Jahre </a:t>
            </a:r>
            <a:r>
              <a:rPr lang="de-DE" sz="1200" b="0" i="0" u="none" strike="noStrike" kern="1200" baseline="0" dirty="0" smtClean="0">
                <a:solidFill>
                  <a:schemeClr val="tx1"/>
                </a:solidFill>
                <a:latin typeface="+mn-lt"/>
                <a:ea typeface="+mn-ea"/>
                <a:cs typeface="+mn-cs"/>
              </a:rPr>
              <a:t>(!),</a:t>
            </a:r>
          </a:p>
          <a:p>
            <a:r>
              <a:rPr lang="de-DE" sz="1200" b="0" i="0" u="none" strike="noStrike" kern="1200" baseline="0" dirty="0" smtClean="0">
                <a:solidFill>
                  <a:schemeClr val="tx1"/>
                </a:solidFill>
                <a:latin typeface="+mn-lt"/>
                <a:ea typeface="+mn-ea"/>
                <a:cs typeface="+mn-cs"/>
              </a:rPr>
              <a:t>einige Täter sind bereits in hoch betagtem Alter.</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Etwa 85 % aller Täter sind heterosexuelle Männer.</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Missbrauch geschieht </a:t>
            </a:r>
            <a:r>
              <a:rPr lang="de-DE" sz="1200" b="1" i="0" u="none" strike="noStrike" kern="1200" baseline="0" dirty="0" smtClean="0">
                <a:solidFill>
                  <a:schemeClr val="tx1"/>
                </a:solidFill>
                <a:latin typeface="+mn-lt"/>
                <a:ea typeface="+mn-ea"/>
                <a:cs typeface="+mn-cs"/>
              </a:rPr>
              <a:t>in allen sozialen Schichten </a:t>
            </a:r>
            <a:r>
              <a:rPr lang="de-DE" sz="1200" b="0" i="0" u="none" strike="noStrike" kern="1200" baseline="0" dirty="0" smtClean="0">
                <a:solidFill>
                  <a:schemeClr val="tx1"/>
                </a:solidFill>
                <a:latin typeface="+mn-lt"/>
                <a:ea typeface="+mn-ea"/>
                <a:cs typeface="+mn-cs"/>
              </a:rPr>
              <a:t>etwa gleich häufig.</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Täter und Opfer finden sich sowohl unter Kindern, Jugendlichen als auch Erwachsenen.</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7</a:t>
            </a:fld>
            <a:endParaRPr lang="de-DE"/>
          </a:p>
        </p:txBody>
      </p:sp>
    </p:spTree>
    <p:extLst>
      <p:ext uri="{BB962C8B-B14F-4D97-AF65-F5344CB8AC3E}">
        <p14:creationId xmlns:p14="http://schemas.microsoft.com/office/powerpoint/2010/main" val="3795315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17625" y="436563"/>
            <a:ext cx="4273550" cy="2405062"/>
          </a:xfrm>
        </p:spPr>
      </p:sp>
      <p:sp>
        <p:nvSpPr>
          <p:cNvPr id="3" name="Notizenplatzhalter 2"/>
          <p:cNvSpPr>
            <a:spLocks noGrp="1"/>
          </p:cNvSpPr>
          <p:nvPr>
            <p:ph type="body" idx="1"/>
          </p:nvPr>
        </p:nvSpPr>
        <p:spPr>
          <a:xfrm>
            <a:off x="709613" y="3173090"/>
            <a:ext cx="5680075" cy="6293173"/>
          </a:xfrm>
        </p:spPr>
        <p:txBody>
          <a:bodyPr/>
          <a:lstStyle/>
          <a:p>
            <a:r>
              <a:rPr lang="de-DE" sz="1200" b="1" i="0" u="none" strike="noStrike" kern="1200" baseline="0" dirty="0" smtClean="0">
                <a:solidFill>
                  <a:schemeClr val="tx1"/>
                </a:solidFill>
                <a:latin typeface="+mn-lt"/>
                <a:ea typeface="+mn-ea"/>
                <a:cs typeface="+mn-cs"/>
              </a:rPr>
              <a:t>Man sieht es keinem Menschen an, ob er Kinder missbraucht. </a:t>
            </a:r>
          </a:p>
          <a:p>
            <a:r>
              <a:rPr lang="de-DE" sz="1200" b="0" i="0" u="none" strike="noStrike" kern="1200" baseline="0" dirty="0" smtClean="0">
                <a:solidFill>
                  <a:schemeClr val="tx1"/>
                </a:solidFill>
                <a:latin typeface="+mn-lt"/>
                <a:ea typeface="+mn-ea"/>
                <a:cs typeface="+mn-cs"/>
              </a:rPr>
              <a:t>Sehr häufig ist es ein Mann, seltener eine Frau, mit tadellosem Ruf, dem/der niemand so etwas zutrauen würde. </a:t>
            </a:r>
          </a:p>
          <a:p>
            <a:r>
              <a:rPr lang="de-DE" sz="1200" b="0" i="0" u="none" strike="noStrike" kern="1200" baseline="0" dirty="0" smtClean="0">
                <a:solidFill>
                  <a:schemeClr val="tx1"/>
                </a:solidFill>
                <a:latin typeface="+mn-lt"/>
                <a:ea typeface="+mn-ea"/>
                <a:cs typeface="+mn-cs"/>
              </a:rPr>
              <a:t>Der sexuelle Übergriff ist in den meisten Fällen kein „einmaliger Ausrutscher“.</a:t>
            </a:r>
          </a:p>
          <a:p>
            <a:r>
              <a:rPr lang="de-DE" sz="1200" b="0" i="0" u="none" strike="noStrike" kern="1200" baseline="0" dirty="0" smtClean="0">
                <a:solidFill>
                  <a:schemeClr val="tx1"/>
                </a:solidFill>
                <a:latin typeface="+mn-lt"/>
                <a:ea typeface="+mn-ea"/>
                <a:cs typeface="+mn-cs"/>
              </a:rPr>
              <a:t>Um sich dem Kind oder Jugendlichen anzunähern, benutzen sie eine Vielzahl von Strategien, um eine vertrauensvolle Beziehung aufzubauen.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Sie suchen </a:t>
            </a:r>
            <a:r>
              <a:rPr lang="de-DE" sz="1200" b="1" i="0" u="none" strike="noStrike" kern="1200" baseline="0" dirty="0" smtClean="0">
                <a:solidFill>
                  <a:schemeClr val="tx1"/>
                </a:solidFill>
                <a:latin typeface="+mn-lt"/>
                <a:ea typeface="+mn-ea"/>
                <a:cs typeface="+mn-cs"/>
              </a:rPr>
              <a:t>gezielt die Nähe zu Kindern und Jugendlichen</a:t>
            </a:r>
            <a:r>
              <a:rPr lang="de-DE" sz="1200" b="0" i="0" u="none" strike="noStrike" kern="1200" baseline="0" dirty="0" smtClean="0">
                <a:solidFill>
                  <a:schemeClr val="tx1"/>
                </a:solidFill>
                <a:latin typeface="+mn-lt"/>
                <a:ea typeface="+mn-ea"/>
                <a:cs typeface="+mn-cs"/>
              </a:rPr>
              <a:t>, auch in entsprechenden Arbeitsfeldern.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Häufig engagieren sich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über das normale Maß hinaus und sind hoch empathisch im Umgang mit Kindern und Jugendlichen.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Sie suchen häufig gezielt emotional bedürftige Kinder und Jugendliche aus.</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Die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bauen gezielt ein Vertrauensverhältnis zum möglichen Opfer und dessen Umfeld auf.</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Im Rahmen einer „Anbahnungsphase“ versuchen sie durch besondere Ausflüge, Aktionen oder Unternehmungen eine besondere Beziehung zum möglichen Opfer aufzubauen und die Arglosigkeit zu erhöhen.</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Häufig lenken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das Gespräch zufällig auf sexuelle Themen, verunsichern Kinder und Jugendliche und berühren sie „wie zufällig“.</a:t>
            </a:r>
          </a:p>
          <a:p>
            <a:pPr marL="171450" indent="-171450">
              <a:buFont typeface="Arial" panose="020B0604020202020204" pitchFamily="34" charset="0"/>
              <a:buChar char="•"/>
            </a:pP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„testen“ meist nach und nach die Widerstände der Kinder/Jugendlichen, ehe sie gezielt Gelegenheiten für schwerere Übergriffe schaffen.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Durch den Einsatz von Verunsicherungen („Das ist alles ganz normal.“), Schuldgefühlen („Das ist doch alles deine Schuld!“) und Drohungen (Entzug von Zuneigung und Privilegien, Isolation/ Ausstoßung, öffentliche Bloßstellung, Zerstörung der Familie, körperliche Gewalt etc.) machen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ihre Opfer nicht nur gefügig, sondern sichern sich auch deren Verschwiegenheit; dabei nutzen sie auch gezielt Loyalitäten („Du hast mich doch lieb!“, „Wenn du was erzählst, komme ich ins Gefängnis!“) und Abhängigkeiten des Opfers sowie ihre hierarchische Überlegenheitsposition aus. </a:t>
            </a:r>
          </a:p>
          <a:p>
            <a:pPr marL="171450" indent="-171450">
              <a:buFont typeface="Arial" panose="020B0604020202020204" pitchFamily="34" charset="0"/>
              <a:buChar char="•"/>
            </a:pPr>
            <a:r>
              <a:rPr lang="de-DE" sz="1200" b="0" i="0" u="none" strike="noStrike" kern="1200" baseline="0" dirty="0" smtClean="0">
                <a:solidFill>
                  <a:schemeClr val="tx1"/>
                </a:solidFill>
                <a:latin typeface="+mn-lt"/>
                <a:ea typeface="+mn-ea"/>
                <a:cs typeface="+mn-cs"/>
              </a:rPr>
              <a:t>Meistens ist sexualisierte Gewalt keine einmalige, sondern eine mehrfach vorkommende und länger anhaltende Tat. </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Wichtig</a:t>
            </a:r>
          </a:p>
          <a:p>
            <a:r>
              <a:rPr lang="de-DE" sz="1200" b="0" i="0" u="none" strike="noStrike" kern="1200" baseline="0" dirty="0" smtClean="0">
                <a:solidFill>
                  <a:schemeClr val="tx1"/>
                </a:solidFill>
                <a:latin typeface="+mn-lt"/>
                <a:ea typeface="+mn-ea"/>
                <a:cs typeface="+mn-cs"/>
              </a:rPr>
              <a:t>Die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nutzen ihre Autoritäts- und Machtposition aus, um eigene Bedürfnisse auf Kosten von Kindern und Jugendlichen zu befriedigen.</a:t>
            </a:r>
          </a:p>
          <a:p>
            <a:r>
              <a:rPr lang="de-DE" sz="1200" b="0" i="0" u="none" strike="noStrike" kern="1200" baseline="0" dirty="0" smtClean="0">
                <a:solidFill>
                  <a:schemeClr val="tx1"/>
                </a:solidFill>
                <a:latin typeface="+mn-lt"/>
                <a:ea typeface="+mn-ea"/>
                <a:cs typeface="+mn-cs"/>
              </a:rPr>
              <a:t>Die </a:t>
            </a:r>
            <a:r>
              <a:rPr lang="de-DE" sz="1200" b="0" i="0" u="none" strike="noStrike" kern="1200" baseline="0" dirty="0" err="1" smtClean="0">
                <a:solidFill>
                  <a:schemeClr val="tx1"/>
                </a:solidFill>
                <a:latin typeface="+mn-lt"/>
                <a:ea typeface="+mn-ea"/>
                <a:cs typeface="+mn-cs"/>
              </a:rPr>
              <a:t>Täter_innen</a:t>
            </a:r>
            <a:r>
              <a:rPr lang="de-DE" sz="1200" b="0" i="0" u="none" strike="noStrike" kern="1200" baseline="0" dirty="0" smtClean="0">
                <a:solidFill>
                  <a:schemeClr val="tx1"/>
                </a:solidFill>
                <a:latin typeface="+mn-lt"/>
                <a:ea typeface="+mn-ea"/>
                <a:cs typeface="+mn-cs"/>
              </a:rPr>
              <a:t> sind verantwortlich für ihr Tun, nicht ihre Opfer.</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10</a:t>
            </a:fld>
            <a:endParaRPr lang="de-DE"/>
          </a:p>
        </p:txBody>
      </p:sp>
    </p:spTree>
    <p:extLst>
      <p:ext uri="{BB962C8B-B14F-4D97-AF65-F5344CB8AC3E}">
        <p14:creationId xmlns:p14="http://schemas.microsoft.com/office/powerpoint/2010/main" val="29215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smtClean="0">
                <a:solidFill>
                  <a:schemeClr val="tx1"/>
                </a:solidFill>
                <a:latin typeface="+mn-lt"/>
                <a:ea typeface="+mn-ea"/>
                <a:cs typeface="+mn-cs"/>
              </a:rPr>
              <a:t>Mögliche Auswirkungen auf Betroffene</a:t>
            </a:r>
          </a:p>
          <a:p>
            <a:endParaRPr lang="de-DE" sz="1200" b="0" i="0" u="none" strike="noStrike" kern="1200" baseline="0" dirty="0" smtClean="0">
              <a:solidFill>
                <a:schemeClr val="tx1"/>
              </a:solidFill>
              <a:latin typeface="+mn-lt"/>
              <a:ea typeface="+mn-ea"/>
              <a:cs typeface="+mn-cs"/>
            </a:endParaRPr>
          </a:p>
          <a:p>
            <a:r>
              <a:rPr lang="de-DE" sz="1200" b="0" i="0" u="none" strike="noStrike" kern="1200" baseline="0" dirty="0" smtClean="0">
                <a:solidFill>
                  <a:schemeClr val="tx1"/>
                </a:solidFill>
                <a:latin typeface="+mn-lt"/>
                <a:ea typeface="+mn-ea"/>
                <a:cs typeface="+mn-cs"/>
              </a:rPr>
              <a:t>Die Folgen für die Betroffenen können sehr unterschiedlich sein. Hier einige Beispiele.</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Gedanklich: </a:t>
            </a:r>
            <a:r>
              <a:rPr lang="de-DE" sz="1200" b="0" i="0" u="none" strike="noStrike" kern="1200" baseline="0" dirty="0" smtClean="0">
                <a:solidFill>
                  <a:schemeClr val="tx1"/>
                </a:solidFill>
                <a:latin typeface="+mn-lt"/>
                <a:ea typeface="+mn-ea"/>
                <a:cs typeface="+mn-cs"/>
              </a:rPr>
              <a:t>Verwirrung, Desorientierung, Konzentrationsstörung, Unsicherheit.</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Körperlich: </a:t>
            </a:r>
            <a:r>
              <a:rPr lang="de-DE" sz="1200" b="0" i="0" u="none" strike="noStrike" kern="1200" baseline="0" dirty="0" smtClean="0">
                <a:solidFill>
                  <a:schemeClr val="tx1"/>
                </a:solidFill>
                <a:latin typeface="+mn-lt"/>
                <a:ea typeface="+mn-ea"/>
                <a:cs typeface="+mn-cs"/>
              </a:rPr>
              <a:t>Motorische Unruhe, Zittern, Herzrasen, Erschöpfung, Kopfschmerzen.</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Gefühlsmäßig: </a:t>
            </a:r>
            <a:r>
              <a:rPr lang="de-DE" sz="1200" b="0" i="0" u="none" strike="noStrike" kern="1200" baseline="0" dirty="0" smtClean="0">
                <a:solidFill>
                  <a:schemeClr val="tx1"/>
                </a:solidFill>
                <a:latin typeface="+mn-lt"/>
                <a:ea typeface="+mn-ea"/>
                <a:cs typeface="+mn-cs"/>
              </a:rPr>
              <a:t>Ängste, impulsive Wut und Ärger, Schuldgefühle, Niedergeschlagenheit.</a:t>
            </a:r>
          </a:p>
          <a:p>
            <a:endParaRPr lang="de-DE" sz="1200" b="1"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Verhaltensbezogen: </a:t>
            </a:r>
            <a:r>
              <a:rPr lang="de-DE" sz="1200" b="0" i="0" u="none" strike="noStrike" kern="1200" baseline="0" dirty="0" smtClean="0">
                <a:solidFill>
                  <a:schemeClr val="tx1"/>
                </a:solidFill>
                <a:latin typeface="+mn-lt"/>
                <a:ea typeface="+mn-ea"/>
                <a:cs typeface="+mn-cs"/>
              </a:rPr>
              <a:t>Schlaflosigkeit, Distanzlosigkeit oder Distanziertheit, Selbstvernachlässigung.</a:t>
            </a:r>
          </a:p>
          <a:p>
            <a:endParaRPr lang="de-DE" sz="1200" b="0" i="0" u="none" strike="noStrike" kern="1200" baseline="0" dirty="0" smtClean="0">
              <a:solidFill>
                <a:schemeClr val="tx1"/>
              </a:solidFill>
              <a:latin typeface="+mn-lt"/>
              <a:ea typeface="+mn-ea"/>
              <a:cs typeface="+mn-cs"/>
            </a:endParaRPr>
          </a:p>
          <a:p>
            <a:r>
              <a:rPr lang="de-DE" sz="1200" b="1" i="0" u="none" strike="noStrike" kern="1200" baseline="0" dirty="0" smtClean="0">
                <a:solidFill>
                  <a:schemeClr val="tx1"/>
                </a:solidFill>
                <a:latin typeface="+mn-lt"/>
                <a:ea typeface="+mn-ea"/>
                <a:cs typeface="+mn-cs"/>
              </a:rPr>
              <a:t>Wichtig: </a:t>
            </a:r>
          </a:p>
          <a:p>
            <a:r>
              <a:rPr lang="de-DE" sz="1200" b="0" i="0" u="none" strike="noStrike" kern="1200" baseline="0" dirty="0" smtClean="0">
                <a:solidFill>
                  <a:schemeClr val="tx1"/>
                </a:solidFill>
                <a:latin typeface="+mn-lt"/>
                <a:ea typeface="+mn-ea"/>
                <a:cs typeface="+mn-cs"/>
              </a:rPr>
              <a:t>Es gibt </a:t>
            </a:r>
            <a:r>
              <a:rPr lang="de-DE" sz="1200" b="1" i="0" u="none" strike="noStrike" kern="1200" baseline="0" dirty="0" smtClean="0">
                <a:solidFill>
                  <a:schemeClr val="tx1"/>
                </a:solidFill>
                <a:latin typeface="+mn-lt"/>
                <a:ea typeface="+mn-ea"/>
                <a:cs typeface="+mn-cs"/>
              </a:rPr>
              <a:t>keine eindeutigen Anzeichen für sexuellen Missbrauch! </a:t>
            </a:r>
          </a:p>
          <a:p>
            <a:r>
              <a:rPr lang="de-DE" sz="1200" b="0" i="0" u="none" strike="noStrike" kern="1200" baseline="0" dirty="0" smtClean="0">
                <a:solidFill>
                  <a:schemeClr val="tx1"/>
                </a:solidFill>
                <a:latin typeface="+mn-lt"/>
                <a:ea typeface="+mn-ea"/>
                <a:cs typeface="+mn-cs"/>
              </a:rPr>
              <a:t>Auffällige Verhaltensänderungen können darauf hindeuten, können aber auch andere Ursachen haben.</a:t>
            </a:r>
            <a:endParaRPr lang="de-DE" dirty="0"/>
          </a:p>
        </p:txBody>
      </p:sp>
      <p:sp>
        <p:nvSpPr>
          <p:cNvPr id="4" name="Foliennummernplatzhalter 3"/>
          <p:cNvSpPr>
            <a:spLocks noGrp="1"/>
          </p:cNvSpPr>
          <p:nvPr>
            <p:ph type="sldNum" sz="quarter" idx="10"/>
          </p:nvPr>
        </p:nvSpPr>
        <p:spPr/>
        <p:txBody>
          <a:bodyPr/>
          <a:lstStyle/>
          <a:p>
            <a:fld id="{1D5A1052-A5BF-4B8B-8671-9D9DE760E0B0}" type="slidenum">
              <a:rPr lang="de-DE" smtClean="0"/>
              <a:t>11</a:t>
            </a:fld>
            <a:endParaRPr lang="de-DE"/>
          </a:p>
        </p:txBody>
      </p:sp>
    </p:spTree>
    <p:extLst>
      <p:ext uri="{BB962C8B-B14F-4D97-AF65-F5344CB8AC3E}">
        <p14:creationId xmlns:p14="http://schemas.microsoft.com/office/powerpoint/2010/main" val="1323594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gif"/><Relationship Id="rId11" Type="http://schemas.openxmlformats.org/officeDocument/2006/relationships/image" Target="../media/image13.gif"/><Relationship Id="rId5" Type="http://schemas.openxmlformats.org/officeDocument/2006/relationships/image" Target="../media/image7.gif"/><Relationship Id="rId10" Type="http://schemas.openxmlformats.org/officeDocument/2006/relationships/image" Target="../media/image12.gif"/><Relationship Id="rId4" Type="http://schemas.openxmlformats.org/officeDocument/2006/relationships/image" Target="../media/image6.gif"/><Relationship Id="rId9" Type="http://schemas.openxmlformats.org/officeDocument/2006/relationships/image" Target="../media/image11.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gif"/><Relationship Id="rId7" Type="http://schemas.openxmlformats.org/officeDocument/2006/relationships/image" Target="../media/image10.gif"/><Relationship Id="rId2" Type="http://schemas.openxmlformats.org/officeDocument/2006/relationships/image" Target="../media/image5.gif"/><Relationship Id="rId1" Type="http://schemas.openxmlformats.org/officeDocument/2006/relationships/slideMaster" Target="../slideMasters/slideMaster1.xml"/><Relationship Id="rId6" Type="http://schemas.openxmlformats.org/officeDocument/2006/relationships/image" Target="../media/image9.gif"/><Relationship Id="rId5" Type="http://schemas.openxmlformats.org/officeDocument/2006/relationships/image" Target="../media/image8.gif"/><Relationship Id="rId10" Type="http://schemas.openxmlformats.org/officeDocument/2006/relationships/image" Target="../media/image13.gif"/><Relationship Id="rId4" Type="http://schemas.openxmlformats.org/officeDocument/2006/relationships/image" Target="../media/image7.gif"/><Relationship Id="rId9" Type="http://schemas.openxmlformats.org/officeDocument/2006/relationships/image" Target="../media/image12.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Rechteck 3"/>
          <p:cNvSpPr/>
          <p:nvPr userDrawn="1"/>
        </p:nvSpPr>
        <p:spPr>
          <a:xfrm>
            <a:off x="-1" y="4677984"/>
            <a:ext cx="9144001" cy="475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p>
        </p:txBody>
      </p:sp>
      <p:sp>
        <p:nvSpPr>
          <p:cNvPr id="2" name="Titel 1"/>
          <p:cNvSpPr>
            <a:spLocks noGrp="1"/>
          </p:cNvSpPr>
          <p:nvPr>
            <p:ph type="ctrTitle"/>
          </p:nvPr>
        </p:nvSpPr>
        <p:spPr>
          <a:xfrm>
            <a:off x="828675" y="287338"/>
            <a:ext cx="7489825" cy="719137"/>
          </a:xfrm>
          <a:noFill/>
          <a:ln>
            <a:noFill/>
          </a:ln>
          <a:effectLst/>
        </p:spPr>
        <p:txBody>
          <a:bodyPr vert="horz" wrap="square" lIns="0" tIns="0" rIns="0" bIns="0" numCol="1" anchor="t" anchorCtr="0" compatLnSpc="1">
            <a:prstTxWarp prst="textNoShape">
              <a:avLst/>
            </a:prstTxWarp>
          </a:bodyPr>
          <a:lstStyle>
            <a:lvl1pPr>
              <a:defRPr lang="de-DE" sz="3000" kern="0" dirty="0">
                <a:solidFill>
                  <a:srgbClr val="0092D4"/>
                </a:solidFill>
                <a:latin typeface="+mn-lt"/>
                <a:ea typeface="+mn-ea"/>
                <a:cs typeface="+mn-cs"/>
              </a:defRPr>
            </a:lvl1pPr>
          </a:lstStyle>
          <a:p>
            <a:pPr marL="0" lvl="0" indent="0">
              <a:spcBef>
                <a:spcPct val="20000"/>
              </a:spcBef>
              <a:buClr>
                <a:schemeClr val="accent2"/>
              </a:buClr>
              <a:buFont typeface="Wingdings" pitchFamily="2" charset="2"/>
              <a:buNone/>
            </a:pPr>
            <a:r>
              <a:rPr lang="de-DE" dirty="0" smtClean="0"/>
              <a:t>Titelmasterformat durch Klicken bearbeiten</a:t>
            </a:r>
            <a:endParaRPr lang="de-DE" dirty="0"/>
          </a:p>
        </p:txBody>
      </p:sp>
      <p:sp>
        <p:nvSpPr>
          <p:cNvPr id="3" name="Untertitel 2"/>
          <p:cNvSpPr>
            <a:spLocks noGrp="1"/>
          </p:cNvSpPr>
          <p:nvPr>
            <p:ph type="subTitle" idx="1"/>
          </p:nvPr>
        </p:nvSpPr>
        <p:spPr>
          <a:xfrm>
            <a:off x="828675" y="843559"/>
            <a:ext cx="7489825" cy="864095"/>
          </a:xfrm>
          <a:noFill/>
          <a:ln>
            <a:noFill/>
          </a:ln>
          <a:effectLst/>
        </p:spPr>
        <p:txBody>
          <a:bodyPr vert="horz" wrap="square" lIns="0" tIns="0" rIns="0" bIns="0" numCol="1" anchor="t" anchorCtr="0" compatLnSpc="1">
            <a:prstTxWarp prst="textNoShape">
              <a:avLst/>
            </a:prstTxWarp>
          </a:bodyPr>
          <a:lstStyle>
            <a:lvl1pPr marL="0" indent="0">
              <a:buNone/>
              <a:defRPr lang="de-DE" sz="1800" b="1" i="0" kern="0" dirty="0">
                <a:solidFill>
                  <a:srgbClr val="AC8F5A"/>
                </a:solidFill>
                <a:latin typeface="+mn-lt"/>
              </a:defRPr>
            </a:lvl1pPr>
          </a:lstStyle>
          <a:p>
            <a:pPr lvl="0"/>
            <a:r>
              <a:rPr lang="de-DE" dirty="0" smtClean="0"/>
              <a:t>Formatvorlage des Untertitelmasters durch Klicken bearbeiten</a:t>
            </a:r>
            <a:endParaRPr lang="de-DE" dirty="0"/>
          </a:p>
        </p:txBody>
      </p:sp>
      <p:sp>
        <p:nvSpPr>
          <p:cNvPr id="15" name="Rechteck 14"/>
          <p:cNvSpPr/>
          <p:nvPr userDrawn="1"/>
        </p:nvSpPr>
        <p:spPr>
          <a:xfrm>
            <a:off x="0" y="4083918"/>
            <a:ext cx="9144000" cy="1087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bg2">
                  <a:lumMod val="75000"/>
                </a:schemeClr>
              </a:solidFill>
            </a:endParaRPr>
          </a:p>
        </p:txBody>
      </p:sp>
      <p:pic>
        <p:nvPicPr>
          <p:cNvPr id="8" name="Bild 7" descr="EOM_AH_logos-aufmache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8675" y="4002328"/>
            <a:ext cx="7489825" cy="945686"/>
          </a:xfrm>
          <a:prstGeom prst="rect">
            <a:avLst/>
          </a:prstGeom>
        </p:spPr>
      </p:pic>
      <p:sp>
        <p:nvSpPr>
          <p:cNvPr id="19" name="Rechteck 18"/>
          <p:cNvSpPr/>
          <p:nvPr userDrawn="1"/>
        </p:nvSpPr>
        <p:spPr>
          <a:xfrm>
            <a:off x="0" y="1707654"/>
            <a:ext cx="9144000" cy="2088232"/>
          </a:xfrm>
          <a:prstGeom prst="rect">
            <a:avLst/>
          </a:prstGeom>
          <a:solidFill>
            <a:srgbClr val="009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bg2">
                  <a:lumMod val="75000"/>
                </a:schemeClr>
              </a:solidFill>
            </a:endParaRPr>
          </a:p>
        </p:txBody>
      </p:sp>
      <p:pic>
        <p:nvPicPr>
          <p:cNvPr id="20" name="Bild 19" descr="2.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86472" y="2643758"/>
            <a:ext cx="990915" cy="990915"/>
          </a:xfrm>
          <a:prstGeom prst="rect">
            <a:avLst/>
          </a:prstGeom>
        </p:spPr>
      </p:pic>
      <p:pic>
        <p:nvPicPr>
          <p:cNvPr id="23" name="Bild 22" descr="3.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1618" y="2643758"/>
            <a:ext cx="990915" cy="990915"/>
          </a:xfrm>
          <a:prstGeom prst="rect">
            <a:avLst/>
          </a:prstGeom>
        </p:spPr>
      </p:pic>
      <p:pic>
        <p:nvPicPr>
          <p:cNvPr id="24" name="Bild 23" descr="4.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2643758"/>
            <a:ext cx="990915" cy="990915"/>
          </a:xfrm>
          <a:prstGeom prst="rect">
            <a:avLst/>
          </a:prstGeom>
        </p:spPr>
      </p:pic>
      <p:pic>
        <p:nvPicPr>
          <p:cNvPr id="25" name="Bild 24" descr="5.gi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43236" y="2643758"/>
            <a:ext cx="990915" cy="990915"/>
          </a:xfrm>
          <a:prstGeom prst="rect">
            <a:avLst/>
          </a:prstGeom>
        </p:spPr>
      </p:pic>
      <p:pic>
        <p:nvPicPr>
          <p:cNvPr id="26" name="Bild 25" descr="6.gif"/>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08090" y="2643758"/>
            <a:ext cx="990915" cy="990915"/>
          </a:xfrm>
          <a:prstGeom prst="rect">
            <a:avLst/>
          </a:prstGeom>
        </p:spPr>
      </p:pic>
      <p:pic>
        <p:nvPicPr>
          <p:cNvPr id="31" name="Bild 30" descr="7.gi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64854" y="2643758"/>
            <a:ext cx="990915" cy="990915"/>
          </a:xfrm>
          <a:prstGeom prst="rect">
            <a:avLst/>
          </a:prstGeom>
        </p:spPr>
      </p:pic>
      <p:pic>
        <p:nvPicPr>
          <p:cNvPr id="32" name="Bild 31" descr="10.gi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29708" y="2643758"/>
            <a:ext cx="990915" cy="990915"/>
          </a:xfrm>
          <a:prstGeom prst="rect">
            <a:avLst/>
          </a:prstGeom>
        </p:spPr>
      </p:pic>
      <p:pic>
        <p:nvPicPr>
          <p:cNvPr id="36" name="Bild 35" descr="11.gif"/>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51326" y="2643758"/>
            <a:ext cx="990915" cy="990915"/>
          </a:xfrm>
          <a:prstGeom prst="rect">
            <a:avLst/>
          </a:prstGeom>
        </p:spPr>
      </p:pic>
      <p:pic>
        <p:nvPicPr>
          <p:cNvPr id="37" name="Bild 36" descr="12.gif"/>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172943" y="2643758"/>
            <a:ext cx="990915" cy="990915"/>
          </a:xfrm>
          <a:prstGeom prst="rect">
            <a:avLst/>
          </a:prstGeom>
        </p:spPr>
      </p:pic>
    </p:spTree>
    <p:extLst>
      <p:ext uri="{BB962C8B-B14F-4D97-AF65-F5344CB8AC3E}">
        <p14:creationId xmlns:p14="http://schemas.microsoft.com/office/powerpoint/2010/main" val="14647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2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12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4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6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nodeType="withEffect">
                                  <p:stCondLst>
                                    <p:cond delay="8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186EEBA-44BC-4A8C-95B5-7F7E6EC95473}" type="datetime1">
              <a:rPr lang="de-DE" smtClean="0"/>
              <a:t>30.11.2016</a:t>
            </a:fld>
            <a:endParaRPr lang="de-DE" dirty="0"/>
          </a:p>
        </p:txBody>
      </p:sp>
      <p:sp>
        <p:nvSpPr>
          <p:cNvPr id="28" name="Titel 27"/>
          <p:cNvSpPr>
            <a:spLocks noGrp="1"/>
          </p:cNvSpPr>
          <p:nvPr>
            <p:ph type="title"/>
          </p:nvPr>
        </p:nvSpPr>
        <p:spPr/>
        <p:txBody>
          <a:bodyPr/>
          <a:lstStyle/>
          <a:p>
            <a:r>
              <a:rPr lang="de-DE" smtClean="0"/>
              <a:t>Mastertitelformat bearbeiten</a:t>
            </a:r>
            <a:endParaRPr lang="de-DE"/>
          </a:p>
        </p:txBody>
      </p:sp>
      <p:sp>
        <p:nvSpPr>
          <p:cNvPr id="30" name="Textplatzhalter 29"/>
          <p:cNvSpPr>
            <a:spLocks noGrp="1"/>
          </p:cNvSpPr>
          <p:nvPr>
            <p:ph type="body" sz="quarter" idx="12"/>
          </p:nvPr>
        </p:nvSpPr>
        <p:spPr>
          <a:xfrm>
            <a:off x="828675" y="1149350"/>
            <a:ext cx="7489825" cy="3078584"/>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1" name="Foliennummernplatzhalter 30"/>
          <p:cNvSpPr>
            <a:spLocks noGrp="1"/>
          </p:cNvSpPr>
          <p:nvPr>
            <p:ph type="sldNum" sz="quarter" idx="13"/>
          </p:nvPr>
        </p:nvSpPr>
        <p:spPr/>
        <p:txBody>
          <a:bodyPr/>
          <a:lstStyle/>
          <a:p>
            <a:pPr algn="ctr"/>
            <a:fld id="{A2B8EE70-E277-D247-A797-29DAB28E5D4D}" type="slidenum">
              <a:rPr lang="de-DE" sz="1100" smtClean="0"/>
              <a:pPr algn="ctr"/>
              <a:t>‹Nr.›</a:t>
            </a:fld>
            <a:r>
              <a:rPr lang="de-DE" smtClean="0"/>
              <a:t> </a:t>
            </a:r>
            <a:endParaRPr lang="de-DE" dirty="0"/>
          </a:p>
        </p:txBody>
      </p:sp>
    </p:spTree>
    <p:extLst>
      <p:ext uri="{BB962C8B-B14F-4D97-AF65-F5344CB8AC3E}">
        <p14:creationId xmlns:p14="http://schemas.microsoft.com/office/powerpoint/2010/main" val="19372535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aufmacher">
    <p:spTree>
      <p:nvGrpSpPr>
        <p:cNvPr id="1" name=""/>
        <p:cNvGrpSpPr/>
        <p:nvPr/>
      </p:nvGrpSpPr>
      <p:grpSpPr>
        <a:xfrm>
          <a:off x="0" y="0"/>
          <a:ext cx="0" cy="0"/>
          <a:chOff x="0" y="0"/>
          <a:chExt cx="0" cy="0"/>
        </a:xfrm>
      </p:grpSpPr>
      <p:sp>
        <p:nvSpPr>
          <p:cNvPr id="15" name="Rechteck 14"/>
          <p:cNvSpPr/>
          <p:nvPr userDrawn="1"/>
        </p:nvSpPr>
        <p:spPr>
          <a:xfrm>
            <a:off x="0" y="1707654"/>
            <a:ext cx="9144000" cy="2520280"/>
          </a:xfrm>
          <a:prstGeom prst="rect">
            <a:avLst/>
          </a:prstGeom>
          <a:solidFill>
            <a:srgbClr val="009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bg2">
                  <a:lumMod val="75000"/>
                </a:schemeClr>
              </a:solidFill>
            </a:endParaRPr>
          </a:p>
        </p:txBody>
      </p:sp>
      <p:sp>
        <p:nvSpPr>
          <p:cNvPr id="4" name="Datumsplatzhalter 3"/>
          <p:cNvSpPr>
            <a:spLocks noGrp="1"/>
          </p:cNvSpPr>
          <p:nvPr>
            <p:ph type="dt" sz="half" idx="11"/>
          </p:nvPr>
        </p:nvSpPr>
        <p:spPr/>
        <p:txBody>
          <a:bodyPr/>
          <a:lstStyle/>
          <a:p>
            <a:fld id="{2B543240-CCC5-4A0F-A7A8-8A1DD040F7A6}" type="datetime1">
              <a:rPr lang="de-DE" smtClean="0"/>
              <a:t>30.11.2016</a:t>
            </a:fld>
            <a:endParaRPr lang="de-DE" dirty="0"/>
          </a:p>
        </p:txBody>
      </p:sp>
      <p:pic>
        <p:nvPicPr>
          <p:cNvPr id="5" name="Bild 4" descr="2.g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6472" y="3075806"/>
            <a:ext cx="990915" cy="990915"/>
          </a:xfrm>
          <a:prstGeom prst="rect">
            <a:avLst/>
          </a:prstGeom>
        </p:spPr>
      </p:pic>
      <p:pic>
        <p:nvPicPr>
          <p:cNvPr id="6" name="Bild 5" descr="3.gif"/>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18" y="3075806"/>
            <a:ext cx="990915" cy="990915"/>
          </a:xfrm>
          <a:prstGeom prst="rect">
            <a:avLst/>
          </a:prstGeom>
        </p:spPr>
      </p:pic>
      <p:pic>
        <p:nvPicPr>
          <p:cNvPr id="7" name="Bild 6" descr="4.gif"/>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075806"/>
            <a:ext cx="990915" cy="990915"/>
          </a:xfrm>
          <a:prstGeom prst="rect">
            <a:avLst/>
          </a:prstGeom>
        </p:spPr>
      </p:pic>
      <p:pic>
        <p:nvPicPr>
          <p:cNvPr id="8" name="Bild 7" descr="5.gif"/>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43236" y="3075806"/>
            <a:ext cx="990915" cy="990915"/>
          </a:xfrm>
          <a:prstGeom prst="rect">
            <a:avLst/>
          </a:prstGeom>
        </p:spPr>
      </p:pic>
      <p:pic>
        <p:nvPicPr>
          <p:cNvPr id="9" name="Bild 8" descr="6.gif"/>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108090" y="3075806"/>
            <a:ext cx="990915" cy="990915"/>
          </a:xfrm>
          <a:prstGeom prst="rect">
            <a:avLst/>
          </a:prstGeom>
        </p:spPr>
      </p:pic>
      <p:pic>
        <p:nvPicPr>
          <p:cNvPr id="10" name="Bild 9" descr="7.gif"/>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064854" y="3075806"/>
            <a:ext cx="990915" cy="990915"/>
          </a:xfrm>
          <a:prstGeom prst="rect">
            <a:avLst/>
          </a:prstGeom>
        </p:spPr>
      </p:pic>
      <p:pic>
        <p:nvPicPr>
          <p:cNvPr id="11" name="Bild 10" descr="10.gif"/>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129708" y="3075806"/>
            <a:ext cx="990915" cy="990915"/>
          </a:xfrm>
          <a:prstGeom prst="rect">
            <a:avLst/>
          </a:prstGeom>
        </p:spPr>
      </p:pic>
      <p:pic>
        <p:nvPicPr>
          <p:cNvPr id="12" name="Bild 11" descr="11.gif"/>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151326" y="3075806"/>
            <a:ext cx="990915" cy="990915"/>
          </a:xfrm>
          <a:prstGeom prst="rect">
            <a:avLst/>
          </a:prstGeom>
        </p:spPr>
      </p:pic>
      <p:pic>
        <p:nvPicPr>
          <p:cNvPr id="13" name="Bild 12" descr="12.gif"/>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172943" y="3075806"/>
            <a:ext cx="990915" cy="990915"/>
          </a:xfrm>
          <a:prstGeom prst="rect">
            <a:avLst/>
          </a:prstGeom>
        </p:spPr>
      </p:pic>
      <p:sp>
        <p:nvSpPr>
          <p:cNvPr id="14" name="Titel 1"/>
          <p:cNvSpPr>
            <a:spLocks noGrp="1"/>
          </p:cNvSpPr>
          <p:nvPr>
            <p:ph type="ctrTitle"/>
          </p:nvPr>
        </p:nvSpPr>
        <p:spPr>
          <a:xfrm>
            <a:off x="828675" y="287338"/>
            <a:ext cx="7489825" cy="1582737"/>
          </a:xfrm>
          <a:noFill/>
          <a:ln>
            <a:noFill/>
          </a:ln>
          <a:effectLst/>
        </p:spPr>
        <p:txBody>
          <a:bodyPr vert="horz" wrap="square" lIns="0" tIns="0" rIns="0" bIns="0" numCol="1" anchor="t" anchorCtr="0" compatLnSpc="1">
            <a:prstTxWarp prst="textNoShape">
              <a:avLst/>
            </a:prstTxWarp>
          </a:bodyPr>
          <a:lstStyle>
            <a:lvl1pPr>
              <a:defRPr lang="de-DE" sz="3000" kern="0" dirty="0">
                <a:solidFill>
                  <a:srgbClr val="0092D4"/>
                </a:solidFill>
                <a:latin typeface="+mn-lt"/>
                <a:ea typeface="+mn-ea"/>
                <a:cs typeface="+mn-cs"/>
              </a:defRPr>
            </a:lvl1pPr>
          </a:lstStyle>
          <a:p>
            <a:pPr marL="0" lvl="0" indent="0">
              <a:spcBef>
                <a:spcPct val="20000"/>
              </a:spcBef>
              <a:buClr>
                <a:schemeClr val="accent2"/>
              </a:buClr>
              <a:buFont typeface="Wingdings" pitchFamily="2" charset="2"/>
              <a:buNone/>
            </a:pPr>
            <a:r>
              <a:rPr lang="de-DE" dirty="0" smtClean="0"/>
              <a:t>Titelmasterformat durch Klicken bearbeiten</a:t>
            </a:r>
            <a:endParaRPr lang="de-DE" dirty="0"/>
          </a:p>
        </p:txBody>
      </p:sp>
      <p:sp>
        <p:nvSpPr>
          <p:cNvPr id="16" name="Foliennummernplatzhalter 15"/>
          <p:cNvSpPr>
            <a:spLocks noGrp="1"/>
          </p:cNvSpPr>
          <p:nvPr>
            <p:ph type="sldNum" sz="quarter" idx="12"/>
          </p:nvPr>
        </p:nvSpPr>
        <p:spPr/>
        <p:txBody>
          <a:bodyPr/>
          <a:lstStyle/>
          <a:p>
            <a:pPr algn="ctr"/>
            <a:fld id="{A2B8EE70-E277-D247-A797-29DAB28E5D4D}" type="slidenum">
              <a:rPr lang="de-DE" sz="1100" smtClean="0"/>
              <a:pPr algn="ctr"/>
              <a:t>‹Nr.›</a:t>
            </a:fld>
            <a:r>
              <a:rPr lang="de-DE" smtClean="0"/>
              <a:t> </a:t>
            </a:r>
            <a:endParaRPr lang="de-DE" dirty="0"/>
          </a:p>
        </p:txBody>
      </p:sp>
    </p:spTree>
    <p:extLst>
      <p:ext uri="{BB962C8B-B14F-4D97-AF65-F5344CB8AC3E}">
        <p14:creationId xmlns:p14="http://schemas.microsoft.com/office/powerpoint/2010/main" val="9701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2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12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6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8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6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uer Informationskasten">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e-DE" smtClean="0"/>
              <a:t>Mastertitelformat bearbeiten</a:t>
            </a:r>
            <a:endParaRPr lang="de-DE"/>
          </a:p>
        </p:txBody>
      </p:sp>
      <p:sp>
        <p:nvSpPr>
          <p:cNvPr id="13" name="Datumsplatzhalter 12"/>
          <p:cNvSpPr>
            <a:spLocks noGrp="1"/>
          </p:cNvSpPr>
          <p:nvPr>
            <p:ph type="dt" sz="half" idx="10"/>
          </p:nvPr>
        </p:nvSpPr>
        <p:spPr/>
        <p:txBody>
          <a:bodyPr/>
          <a:lstStyle/>
          <a:p>
            <a:fld id="{CF12C8FF-FFA6-473D-B13E-1C749DBA93C8}" type="datetime1">
              <a:rPr lang="de-DE" smtClean="0"/>
              <a:t>30.11.2016</a:t>
            </a:fld>
            <a:endParaRPr lang="de-DE" dirty="0"/>
          </a:p>
        </p:txBody>
      </p:sp>
      <p:sp>
        <p:nvSpPr>
          <p:cNvPr id="14" name="Foliennummernplatzhalter 13"/>
          <p:cNvSpPr>
            <a:spLocks noGrp="1"/>
          </p:cNvSpPr>
          <p:nvPr>
            <p:ph type="sldNum" sz="quarter" idx="11"/>
          </p:nvPr>
        </p:nvSpPr>
        <p:spPr/>
        <p:txBody>
          <a:bodyPr/>
          <a:lstStyle/>
          <a:p>
            <a:pPr algn="ctr"/>
            <a:fld id="{A2B8EE70-E277-D247-A797-29DAB28E5D4D}" type="slidenum">
              <a:rPr lang="de-DE" sz="1100" smtClean="0"/>
              <a:pPr algn="ctr"/>
              <a:t>‹Nr.›</a:t>
            </a:fld>
            <a:r>
              <a:rPr lang="de-DE" smtClean="0"/>
              <a:t> </a:t>
            </a:r>
            <a:endParaRPr lang="de-DE" dirty="0"/>
          </a:p>
        </p:txBody>
      </p:sp>
      <p:sp>
        <p:nvSpPr>
          <p:cNvPr id="16" name="Textplatzhalter 15"/>
          <p:cNvSpPr>
            <a:spLocks noGrp="1"/>
          </p:cNvSpPr>
          <p:nvPr>
            <p:ph type="body" sz="quarter" idx="12"/>
          </p:nvPr>
        </p:nvSpPr>
        <p:spPr>
          <a:xfrm>
            <a:off x="828676" y="1149350"/>
            <a:ext cx="7489824" cy="3006576"/>
          </a:xfrm>
          <a:solidFill>
            <a:srgbClr val="C9E3F7"/>
          </a:solidFill>
        </p:spPr>
        <p:txBody>
          <a:bodyPr lIns="180000" tIns="180000" rIns="180000" bIns="180000"/>
          <a:lstStyle>
            <a:lvl1pPr marL="0" indent="0">
              <a:buFontTx/>
              <a:buNone/>
              <a:defRPr sz="2200"/>
            </a:lvl1pPr>
            <a:lvl2pPr marL="457200" indent="0">
              <a:buFontTx/>
              <a:buNone/>
              <a:defRPr sz="2200"/>
            </a:lvl2pPr>
            <a:lvl3pPr marL="914400" indent="0">
              <a:buFontTx/>
              <a:buNone/>
              <a:defRPr sz="2200"/>
            </a:lvl3pPr>
            <a:lvl4pPr marL="1371600" indent="0">
              <a:buFontTx/>
              <a:buNone/>
              <a:defRPr sz="2200"/>
            </a:lvl4pPr>
            <a:lvl5pPr marL="1828800" indent="0">
              <a:buFontTx/>
              <a:buNone/>
              <a:defRPr sz="2200"/>
            </a:lvl5p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6467976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Komplett_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B6E567C1-5DC9-4E68-B507-E53211840855}" type="datetime1">
              <a:rPr lang="de-DE" smtClean="0"/>
              <a:t>30.11.2016</a:t>
            </a:fld>
            <a:endParaRPr lang="de-DE" dirty="0"/>
          </a:p>
        </p:txBody>
      </p:sp>
      <p:sp>
        <p:nvSpPr>
          <p:cNvPr id="7" name="Foliennummernplatzhalter 6"/>
          <p:cNvSpPr>
            <a:spLocks noGrp="1"/>
          </p:cNvSpPr>
          <p:nvPr>
            <p:ph type="sldNum" sz="quarter" idx="11"/>
          </p:nvPr>
        </p:nvSpPr>
        <p:spPr/>
        <p:txBody>
          <a:bodyPr/>
          <a:lstStyle/>
          <a:p>
            <a:pPr algn="ctr"/>
            <a:fld id="{A2B8EE70-E277-D247-A797-29DAB28E5D4D}" type="slidenum">
              <a:rPr lang="de-DE" sz="1100" smtClean="0"/>
              <a:pPr algn="ctr"/>
              <a:t>‹Nr.›</a:t>
            </a:fld>
            <a:r>
              <a:rPr lang="de-DE" smtClean="0"/>
              <a:t> </a:t>
            </a:r>
            <a:endParaRPr lang="de-DE" dirty="0"/>
          </a:p>
        </p:txBody>
      </p:sp>
    </p:spTree>
    <p:extLst>
      <p:ext uri="{BB962C8B-B14F-4D97-AF65-F5344CB8AC3E}">
        <p14:creationId xmlns:p14="http://schemas.microsoft.com/office/powerpoint/2010/main" val="3536567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8675" y="287338"/>
            <a:ext cx="7489826" cy="593713"/>
          </a:xfrm>
          <a:prstGeom prst="rect">
            <a:avLst/>
          </a:prstGeom>
          <a:noFill/>
          <a:ln>
            <a:noFill/>
          </a:ln>
          <a:effectLst/>
        </p:spPr>
        <p:txBody>
          <a:bodyPr vert="horz" wrap="square" lIns="0" tIns="0" rIns="0" bIns="0" numCol="1" anchor="t" anchorCtr="0" compatLnSpc="1">
            <a:prstTxWarp prst="textNoShape">
              <a:avLst/>
            </a:prstTxWarp>
            <a:normAutofit/>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828675" y="1150938"/>
            <a:ext cx="7489826" cy="3186496"/>
          </a:xfrm>
          <a:prstGeom prst="rect">
            <a:avLst/>
          </a:prstGeom>
          <a:noFill/>
          <a:ln>
            <a:noFill/>
          </a:ln>
          <a:effectLst/>
        </p:spPr>
        <p:txBody>
          <a:bodyPr vert="horz" wrap="square" lIns="0" tIns="0" rIns="0" bIns="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3" name="Bild 2" descr="logo-praevention.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111748" y="4587974"/>
            <a:ext cx="1206752" cy="434731"/>
          </a:xfrm>
          <a:prstGeom prst="rect">
            <a:avLst/>
          </a:prstGeom>
        </p:spPr>
      </p:pic>
      <p:pic>
        <p:nvPicPr>
          <p:cNvPr id="5" name="Bild 4" descr="Logo.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41116" y="4617304"/>
            <a:ext cx="1848557" cy="369712"/>
          </a:xfrm>
          <a:prstGeom prst="rect">
            <a:avLst/>
          </a:prstGeom>
        </p:spPr>
      </p:pic>
      <p:pic>
        <p:nvPicPr>
          <p:cNvPr id="2" name="Bild 1" descr="EOM_AH_Prävention_leiste.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V="1">
            <a:off x="828675" y="4371949"/>
            <a:ext cx="7489825" cy="98105"/>
          </a:xfrm>
          <a:prstGeom prst="rect">
            <a:avLst/>
          </a:prstGeom>
        </p:spPr>
      </p:pic>
      <p:sp>
        <p:nvSpPr>
          <p:cNvPr id="4" name="Foliennummernplatzhalter 3"/>
          <p:cNvSpPr>
            <a:spLocks noGrp="1"/>
          </p:cNvSpPr>
          <p:nvPr>
            <p:ph type="sldNum" sz="quarter" idx="4"/>
          </p:nvPr>
        </p:nvSpPr>
        <p:spPr>
          <a:xfrm>
            <a:off x="8318500" y="4299941"/>
            <a:ext cx="825500" cy="216025"/>
          </a:xfrm>
          <a:prstGeom prst="rect">
            <a:avLst/>
          </a:prstGeom>
        </p:spPr>
        <p:txBody>
          <a:bodyPr vert="horz" lIns="91440" tIns="45720" rIns="91440" bIns="45720" rtlCol="0" anchor="ctr"/>
          <a:lstStyle>
            <a:lvl1pPr algn="r">
              <a:defRPr sz="1200" b="1" i="0">
                <a:solidFill>
                  <a:srgbClr val="0092D4"/>
                </a:solidFill>
                <a:latin typeface="+mn-lt"/>
              </a:defRPr>
            </a:lvl1pPr>
          </a:lstStyle>
          <a:p>
            <a:pPr algn="ctr"/>
            <a:fld id="{A2B8EE70-E277-D247-A797-29DAB28E5D4D}" type="slidenum">
              <a:rPr lang="de-DE" sz="1100" smtClean="0"/>
              <a:pPr algn="ctr"/>
              <a:t>‹Nr.›</a:t>
            </a:fld>
            <a:r>
              <a:rPr lang="de-DE" dirty="0" smtClean="0"/>
              <a:t> </a:t>
            </a:r>
            <a:endParaRPr lang="de-DE" dirty="0"/>
          </a:p>
        </p:txBody>
      </p:sp>
      <p:sp>
        <p:nvSpPr>
          <p:cNvPr id="6" name="Datumsplatzhalter 5"/>
          <p:cNvSpPr>
            <a:spLocks noGrp="1"/>
          </p:cNvSpPr>
          <p:nvPr>
            <p:ph type="dt" sz="half" idx="2"/>
          </p:nvPr>
        </p:nvSpPr>
        <p:spPr>
          <a:xfrm>
            <a:off x="2987824" y="4767263"/>
            <a:ext cx="2133600" cy="274637"/>
          </a:xfrm>
          <a:prstGeom prst="rect">
            <a:avLst/>
          </a:prstGeom>
        </p:spPr>
        <p:txBody>
          <a:bodyPr vert="horz" lIns="91440" tIns="45720" rIns="91440" bIns="45720" rtlCol="0" anchor="ctr"/>
          <a:lstStyle>
            <a:lvl1pPr algn="l">
              <a:defRPr sz="1100" b="0" i="0">
                <a:solidFill>
                  <a:srgbClr val="0092D4"/>
                </a:solidFill>
                <a:latin typeface="+mn-lt"/>
              </a:defRPr>
            </a:lvl1pPr>
          </a:lstStyle>
          <a:p>
            <a:fld id="{D4C0D5F3-9895-468F-BB33-A22405D47719}" type="datetime1">
              <a:rPr lang="de-DE" smtClean="0"/>
              <a:t>30.11.2016</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60" r:id="rId5"/>
  </p:sldLayoutIdLst>
  <p:timing>
    <p:tnLst>
      <p:par>
        <p:cTn id="1" dur="indefinite" restart="never" nodeType="tmRoot"/>
      </p:par>
    </p:tnLst>
  </p:timing>
  <p:hf sldNum="0" hdr="0" ftr="0" dt="0"/>
  <p:txStyles>
    <p:titleStyle>
      <a:lvl1pPr algn="l" rtl="0" eaLnBrk="1" fontAlgn="base" hangingPunct="1">
        <a:spcBef>
          <a:spcPct val="0"/>
        </a:spcBef>
        <a:spcAft>
          <a:spcPct val="0"/>
        </a:spcAft>
        <a:defRPr lang="de-DE" sz="2600" dirty="0" smtClean="0">
          <a:solidFill>
            <a:srgbClr val="0092D4"/>
          </a:solidFill>
          <a:latin typeface="+mj-lt"/>
          <a:ea typeface="+mj-ea"/>
          <a:cs typeface="+mj-cs"/>
        </a:defRPr>
      </a:lvl1pPr>
      <a:lvl2pPr algn="ctr" rtl="0" eaLnBrk="1" fontAlgn="base" hangingPunct="1">
        <a:spcBef>
          <a:spcPct val="0"/>
        </a:spcBef>
        <a:spcAft>
          <a:spcPct val="0"/>
        </a:spcAft>
        <a:defRPr sz="3600">
          <a:solidFill>
            <a:schemeClr val="tx2"/>
          </a:solidFill>
          <a:latin typeface="Liberation Sans" pitchFamily="34" charset="0"/>
        </a:defRPr>
      </a:lvl2pPr>
      <a:lvl3pPr algn="ctr" rtl="0" eaLnBrk="1" fontAlgn="base" hangingPunct="1">
        <a:spcBef>
          <a:spcPct val="0"/>
        </a:spcBef>
        <a:spcAft>
          <a:spcPct val="0"/>
        </a:spcAft>
        <a:defRPr sz="3600">
          <a:solidFill>
            <a:schemeClr val="tx2"/>
          </a:solidFill>
          <a:latin typeface="Liberation Sans" pitchFamily="34" charset="0"/>
        </a:defRPr>
      </a:lvl3pPr>
      <a:lvl4pPr algn="ctr" rtl="0" eaLnBrk="1" fontAlgn="base" hangingPunct="1">
        <a:spcBef>
          <a:spcPct val="0"/>
        </a:spcBef>
        <a:spcAft>
          <a:spcPct val="0"/>
        </a:spcAft>
        <a:defRPr sz="3600">
          <a:solidFill>
            <a:schemeClr val="tx2"/>
          </a:solidFill>
          <a:latin typeface="Liberation Sans" pitchFamily="34" charset="0"/>
        </a:defRPr>
      </a:lvl4pPr>
      <a:lvl5pPr algn="ctr" rtl="0" eaLnBrk="1" fontAlgn="base" hangingPunct="1">
        <a:spcBef>
          <a:spcPct val="0"/>
        </a:spcBef>
        <a:spcAft>
          <a:spcPct val="0"/>
        </a:spcAft>
        <a:defRPr sz="3600">
          <a:solidFill>
            <a:schemeClr val="tx2"/>
          </a:solidFill>
          <a:latin typeface="Liberation Sans" pitchFamily="34" charset="0"/>
        </a:defRPr>
      </a:lvl5pPr>
      <a:lvl6pPr marL="457200" algn="ctr" rtl="0" eaLnBrk="1" fontAlgn="base" hangingPunct="1">
        <a:spcBef>
          <a:spcPct val="0"/>
        </a:spcBef>
        <a:spcAft>
          <a:spcPct val="0"/>
        </a:spcAft>
        <a:defRPr sz="3600">
          <a:solidFill>
            <a:schemeClr val="tx2"/>
          </a:solidFill>
          <a:latin typeface="Liberation Sans" pitchFamily="34" charset="0"/>
        </a:defRPr>
      </a:lvl6pPr>
      <a:lvl7pPr marL="914400" algn="ctr" rtl="0" eaLnBrk="1" fontAlgn="base" hangingPunct="1">
        <a:spcBef>
          <a:spcPct val="0"/>
        </a:spcBef>
        <a:spcAft>
          <a:spcPct val="0"/>
        </a:spcAft>
        <a:defRPr sz="3600">
          <a:solidFill>
            <a:schemeClr val="tx2"/>
          </a:solidFill>
          <a:latin typeface="Liberation Sans" pitchFamily="34" charset="0"/>
        </a:defRPr>
      </a:lvl7pPr>
      <a:lvl8pPr marL="1371600" algn="ctr" rtl="0" eaLnBrk="1" fontAlgn="base" hangingPunct="1">
        <a:spcBef>
          <a:spcPct val="0"/>
        </a:spcBef>
        <a:spcAft>
          <a:spcPct val="0"/>
        </a:spcAft>
        <a:defRPr sz="3600">
          <a:solidFill>
            <a:schemeClr val="tx2"/>
          </a:solidFill>
          <a:latin typeface="Liberation Sans" pitchFamily="34" charset="0"/>
        </a:defRPr>
      </a:lvl8pPr>
      <a:lvl9pPr marL="1828800" algn="ctr" rtl="0" eaLnBrk="1" fontAlgn="base" hangingPunct="1">
        <a:spcBef>
          <a:spcPct val="0"/>
        </a:spcBef>
        <a:spcAft>
          <a:spcPct val="0"/>
        </a:spcAft>
        <a:defRPr sz="3600">
          <a:solidFill>
            <a:schemeClr val="tx2"/>
          </a:solidFill>
          <a:latin typeface="Liberation Sans" pitchFamily="34" charset="0"/>
        </a:defRPr>
      </a:lvl9pPr>
    </p:titleStyle>
    <p:bodyStyle>
      <a:lvl1pPr marL="342900" indent="-342900" algn="l" rtl="0" eaLnBrk="1" fontAlgn="base" hangingPunct="1">
        <a:spcBef>
          <a:spcPct val="20000"/>
        </a:spcBef>
        <a:spcAft>
          <a:spcPct val="0"/>
        </a:spcAft>
        <a:buClr>
          <a:srgbClr val="AC8F5A"/>
        </a:buClr>
        <a:buFont typeface="Wingdings" pitchFamily="2" charset="2"/>
        <a:buChar char="§"/>
        <a:defRPr lang="de-DE" sz="2200" dirty="0" smtClean="0">
          <a:solidFill>
            <a:schemeClr val="bg2">
              <a:lumMod val="75000"/>
            </a:schemeClr>
          </a:solidFill>
          <a:latin typeface="+mn-lt"/>
          <a:ea typeface="+mn-ea"/>
          <a:cs typeface="+mn-cs"/>
        </a:defRPr>
      </a:lvl1pPr>
      <a:lvl2pPr marL="742950" indent="-285750" algn="l" rtl="0" eaLnBrk="1" fontAlgn="base" hangingPunct="1">
        <a:spcBef>
          <a:spcPct val="20000"/>
        </a:spcBef>
        <a:spcAft>
          <a:spcPct val="0"/>
        </a:spcAft>
        <a:buClr>
          <a:srgbClr val="AC8F5A"/>
        </a:buClr>
        <a:buChar char="–"/>
        <a:defRPr lang="de-DE" sz="2000" dirty="0" smtClean="0">
          <a:solidFill>
            <a:schemeClr val="bg2">
              <a:lumMod val="75000"/>
            </a:schemeClr>
          </a:solidFill>
          <a:latin typeface="+mn-lt"/>
          <a:ea typeface="+mn-ea"/>
          <a:cs typeface="+mn-cs"/>
        </a:defRPr>
      </a:lvl2pPr>
      <a:lvl3pPr marL="1143000" indent="-228600" algn="l" rtl="0" eaLnBrk="1" fontAlgn="base" hangingPunct="1">
        <a:spcBef>
          <a:spcPct val="20000"/>
        </a:spcBef>
        <a:spcAft>
          <a:spcPct val="0"/>
        </a:spcAft>
        <a:buClr>
          <a:srgbClr val="AC8F5A"/>
        </a:buClr>
        <a:buChar char="•"/>
        <a:defRPr lang="de-DE" sz="1600" dirty="0" smtClean="0">
          <a:solidFill>
            <a:schemeClr val="bg2">
              <a:lumMod val="75000"/>
            </a:schemeClr>
          </a:solidFill>
          <a:latin typeface="+mn-lt"/>
          <a:ea typeface="+mn-ea"/>
          <a:cs typeface="+mn-cs"/>
        </a:defRPr>
      </a:lvl3pPr>
      <a:lvl4pPr marL="1600200" indent="-228600" algn="l" rtl="0" eaLnBrk="1" fontAlgn="base" hangingPunct="1">
        <a:spcBef>
          <a:spcPct val="20000"/>
        </a:spcBef>
        <a:spcAft>
          <a:spcPct val="0"/>
        </a:spcAft>
        <a:buClr>
          <a:srgbClr val="AC8F5A"/>
        </a:buClr>
        <a:buChar char="–"/>
        <a:defRPr lang="de-DE" sz="1600" dirty="0" smtClean="0">
          <a:solidFill>
            <a:schemeClr val="bg2">
              <a:lumMod val="75000"/>
            </a:schemeClr>
          </a:solidFill>
          <a:latin typeface="+mn-lt"/>
          <a:ea typeface="+mn-ea"/>
          <a:cs typeface="+mn-cs"/>
        </a:defRPr>
      </a:lvl4pPr>
      <a:lvl5pPr marL="2057400" indent="-228600" algn="l" rtl="0" eaLnBrk="1" fontAlgn="base" hangingPunct="1">
        <a:spcBef>
          <a:spcPct val="20000"/>
        </a:spcBef>
        <a:spcAft>
          <a:spcPct val="0"/>
        </a:spcAft>
        <a:buClr>
          <a:srgbClr val="AC8F5A"/>
        </a:buClr>
        <a:buChar char="»"/>
        <a:defRPr lang="de-DE" sz="1600" dirty="0" smtClean="0">
          <a:solidFill>
            <a:schemeClr val="bg2">
              <a:lumMod val="75000"/>
            </a:schemeClr>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bartlechner@eomuc.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gprechtl@eomuc.d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0.gif"/><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611560" y="267494"/>
            <a:ext cx="7920880" cy="4032448"/>
          </a:xfrm>
        </p:spPr>
        <p:txBody>
          <a:bodyPr/>
          <a:lstStyle/>
          <a:p>
            <a:pPr marL="0" indent="0">
              <a:spcBef>
                <a:spcPct val="0"/>
              </a:spcBef>
              <a:buNone/>
            </a:pPr>
            <a:r>
              <a:rPr lang="de-DE" sz="1800" b="1" dirty="0">
                <a:solidFill>
                  <a:srgbClr val="0092D4"/>
                </a:solidFill>
                <a:latin typeface="+mj-lt"/>
                <a:ea typeface="+mj-ea"/>
                <a:cs typeface="+mj-cs"/>
              </a:rPr>
              <a:t>Sehr geehrte Nutzerinnen und Nutzer,</a:t>
            </a:r>
          </a:p>
          <a:p>
            <a:pPr marL="0" indent="0">
              <a:spcBef>
                <a:spcPct val="0"/>
              </a:spcBef>
              <a:buNone/>
            </a:pPr>
            <a:endParaRPr lang="de-DE" sz="1200" b="1" dirty="0">
              <a:solidFill>
                <a:srgbClr val="0092D4"/>
              </a:solidFill>
              <a:latin typeface="+mj-lt"/>
              <a:ea typeface="+mj-ea"/>
              <a:cs typeface="+mj-cs"/>
            </a:endParaRPr>
          </a:p>
          <a:p>
            <a:pPr marL="0" indent="0">
              <a:buNone/>
            </a:pPr>
            <a:r>
              <a:rPr lang="de-DE" sz="1200" dirty="0" smtClean="0"/>
              <a:t>diese PowerPoint Präsentation greift die Inhalte der Handreichung „Miteinander achtsam leben – Prävention von sexualisierter Gewalt an Kindern, Jugendlichen und erwachsenen Schutzbefohlenen – Handreichung für Ehrenamtliche“ auf.</a:t>
            </a:r>
          </a:p>
          <a:p>
            <a:pPr marL="0" indent="0">
              <a:buNone/>
            </a:pPr>
            <a:endParaRPr lang="de-DE" sz="1200" dirty="0"/>
          </a:p>
          <a:p>
            <a:pPr marL="0" indent="0">
              <a:buNone/>
            </a:pPr>
            <a:r>
              <a:rPr lang="de-DE" sz="1200" dirty="0" smtClean="0"/>
              <a:t>Sie finden die inhaltlichen Ausführungen in den Notizen zu den einzelnen Folien.</a:t>
            </a:r>
          </a:p>
          <a:p>
            <a:pPr marL="0" indent="0">
              <a:buNone/>
            </a:pPr>
            <a:r>
              <a:rPr lang="de-DE" sz="1200" dirty="0" smtClean="0"/>
              <a:t>Um diese Texte vollständig sehen und bearbeiten zu können, gehen Sie so vor: -&gt; Ansicht &gt; Notizenseite.</a:t>
            </a:r>
          </a:p>
          <a:p>
            <a:pPr marL="0" indent="0">
              <a:buNone/>
            </a:pPr>
            <a:endParaRPr lang="de-DE" sz="1200" dirty="0"/>
          </a:p>
          <a:p>
            <a:pPr marL="0" indent="0">
              <a:buNone/>
            </a:pPr>
            <a:r>
              <a:rPr lang="de-DE" sz="1200" dirty="0" smtClean="0"/>
              <a:t>Bei Rückfragen wenden Sie sich bitte an die Koordinationsstelle zur Prävention von sexuellem Missbrauch, Peter Bartlechner (0151 - 46 13 85 59; </a:t>
            </a:r>
            <a:r>
              <a:rPr lang="de-DE" sz="1200" dirty="0" smtClean="0">
                <a:hlinkClick r:id="rId3"/>
              </a:rPr>
              <a:t>pbartlechner@eomuc.de</a:t>
            </a:r>
            <a:r>
              <a:rPr lang="de-DE" sz="1200" dirty="0" smtClean="0"/>
              <a:t>) und </a:t>
            </a:r>
            <a:r>
              <a:rPr lang="de-DE" sz="1200" dirty="0" smtClean="0"/>
              <a:t>Lisa Dolatschko-Ajjur</a:t>
            </a:r>
            <a:r>
              <a:rPr lang="de-DE" sz="1200" dirty="0" smtClean="0"/>
              <a:t> </a:t>
            </a:r>
            <a:r>
              <a:rPr lang="de-DE" sz="1200" dirty="0" smtClean="0"/>
              <a:t>(0160 – 96 34 65 60; </a:t>
            </a:r>
            <a:r>
              <a:rPr lang="de-DE" sz="1200" dirty="0" smtClean="0"/>
              <a:t>lDolatschkoAjjur</a:t>
            </a:r>
            <a:r>
              <a:rPr lang="de-DE" sz="1200" dirty="0" smtClean="0">
                <a:hlinkClick r:id="rId4"/>
              </a:rPr>
              <a:t>@eomuc.de</a:t>
            </a:r>
            <a:r>
              <a:rPr lang="de-DE" sz="1200" dirty="0" smtClean="0"/>
              <a:t>)!</a:t>
            </a:r>
          </a:p>
          <a:p>
            <a:pPr marL="0" indent="0">
              <a:buNone/>
            </a:pPr>
            <a:endParaRPr lang="de-DE" sz="1200" dirty="0"/>
          </a:p>
          <a:p>
            <a:pPr marL="0" indent="0">
              <a:buNone/>
            </a:pPr>
            <a:r>
              <a:rPr lang="de-DE" sz="1200" dirty="0" smtClean="0"/>
              <a:t>Viel Erfolg!</a:t>
            </a:r>
          </a:p>
          <a:p>
            <a:pPr marL="0" indent="0">
              <a:buNone/>
            </a:pPr>
            <a:endParaRPr lang="de-DE" sz="1200" dirty="0"/>
          </a:p>
          <a:p>
            <a:pPr marL="0" indent="0">
              <a:buNone/>
            </a:pPr>
            <a:r>
              <a:rPr lang="de-DE" sz="1200" dirty="0" smtClean="0"/>
              <a:t>Lisa Dolatschko-Ajjur, Peter Bartlechner</a:t>
            </a:r>
            <a:endParaRPr lang="de-DE" sz="1200" dirty="0" smtClean="0"/>
          </a:p>
          <a:p>
            <a:pPr marL="0" indent="0">
              <a:buNone/>
            </a:pPr>
            <a:endParaRPr lang="de-DE" sz="1200" dirty="0"/>
          </a:p>
          <a:p>
            <a:pPr marL="0" indent="0">
              <a:spcBef>
                <a:spcPct val="0"/>
              </a:spcBef>
              <a:buNone/>
            </a:pPr>
            <a:r>
              <a:rPr lang="de-DE" sz="1400" b="1" dirty="0">
                <a:solidFill>
                  <a:srgbClr val="0092D4"/>
                </a:solidFill>
                <a:latin typeface="+mj-lt"/>
                <a:ea typeface="+mj-ea"/>
                <a:cs typeface="+mj-cs"/>
              </a:rPr>
              <a:t>(Diese Folie wird bei der Präsentation automatisch ausgeblendet, kann aber auch gelöscht werden)</a:t>
            </a:r>
          </a:p>
        </p:txBody>
      </p:sp>
    </p:spTree>
    <p:extLst>
      <p:ext uri="{BB962C8B-B14F-4D97-AF65-F5344CB8AC3E}">
        <p14:creationId xmlns:p14="http://schemas.microsoft.com/office/powerpoint/2010/main" val="326769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Strategien von </a:t>
            </a:r>
            <a:r>
              <a:rPr lang="de-DE" dirty="0" err="1" smtClean="0"/>
              <a:t>Täter_innen</a:t>
            </a:r>
            <a:endParaRPr lang="de-DE" dirty="0"/>
          </a:p>
        </p:txBody>
      </p:sp>
      <p:sp>
        <p:nvSpPr>
          <p:cNvPr id="4" name="Textplatzhalter 3"/>
          <p:cNvSpPr>
            <a:spLocks noGrp="1"/>
          </p:cNvSpPr>
          <p:nvPr>
            <p:ph type="body" sz="quarter" idx="12"/>
          </p:nvPr>
        </p:nvSpPr>
        <p:spPr/>
        <p:txBody>
          <a:bodyPr/>
          <a:lstStyle/>
          <a:p>
            <a:r>
              <a:rPr lang="de-DE" dirty="0" smtClean="0"/>
              <a:t>tadelloser Ruf, engagiertes und einfühlsames Auftreten</a:t>
            </a:r>
          </a:p>
          <a:p>
            <a:r>
              <a:rPr lang="de-DE" dirty="0"/>
              <a:t>g</a:t>
            </a:r>
            <a:r>
              <a:rPr lang="de-DE" dirty="0" smtClean="0"/>
              <a:t>ezielte Suche nach Nähe zu Kinder/ Jugendlichen und Aufbau eines Vertrauensverhältnisses</a:t>
            </a:r>
          </a:p>
          <a:p>
            <a:r>
              <a:rPr lang="de-DE" dirty="0" smtClean="0"/>
              <a:t>Gestaltung einer Anbahnungsphase</a:t>
            </a:r>
          </a:p>
          <a:p>
            <a:r>
              <a:rPr lang="de-DE" dirty="0" smtClean="0"/>
              <a:t>Einsatz von Verunsicherung, Schuldgefühlen, Drohungen</a:t>
            </a:r>
          </a:p>
          <a:p>
            <a:pPr marL="0" indent="0">
              <a:buNone/>
            </a:pPr>
            <a:endParaRPr lang="de-DE" sz="1200" kern="1200" dirty="0" smtClean="0">
              <a:solidFill>
                <a:schemeClr val="tx1"/>
              </a:solidFill>
            </a:endParaRPr>
          </a:p>
          <a:p>
            <a:pPr marL="0" indent="0">
              <a:buNone/>
            </a:pPr>
            <a:r>
              <a:rPr lang="de-DE" sz="2400" kern="1200" dirty="0" err="1" smtClean="0">
                <a:solidFill>
                  <a:schemeClr val="tx1"/>
                </a:solidFill>
              </a:rPr>
              <a:t>Täter_innen</a:t>
            </a:r>
            <a:r>
              <a:rPr lang="de-DE" sz="2400" kern="1200" dirty="0" smtClean="0">
                <a:solidFill>
                  <a:schemeClr val="tx1"/>
                </a:solidFill>
              </a:rPr>
              <a:t> </a:t>
            </a:r>
            <a:r>
              <a:rPr lang="de-DE" sz="2400" kern="1200" dirty="0">
                <a:solidFill>
                  <a:schemeClr val="tx1"/>
                </a:solidFill>
              </a:rPr>
              <a:t>nutzen ihre Autoritäts- und Machtposition aus, um eigene Bedürfnisse </a:t>
            </a:r>
            <a:r>
              <a:rPr lang="de-DE" sz="2400" kern="1200" dirty="0" smtClean="0">
                <a:solidFill>
                  <a:schemeClr val="tx1"/>
                </a:solidFill>
              </a:rPr>
              <a:t>zu befriedigen</a:t>
            </a:r>
            <a:r>
              <a:rPr lang="de-DE" sz="2400" kern="1200" dirty="0">
                <a:solidFill>
                  <a:schemeClr val="tx1"/>
                </a:solidFill>
              </a:rPr>
              <a:t>!</a:t>
            </a:r>
            <a:endParaRPr lang="de-DE" dirty="0"/>
          </a:p>
        </p:txBody>
      </p:sp>
    </p:spTree>
    <p:extLst>
      <p:ext uri="{BB962C8B-B14F-4D97-AF65-F5344CB8AC3E}">
        <p14:creationId xmlns:p14="http://schemas.microsoft.com/office/powerpoint/2010/main" val="263242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Mögliche Auswirkungen auf Betroffene</a:t>
            </a:r>
            <a:endParaRPr lang="de-DE" dirty="0"/>
          </a:p>
        </p:txBody>
      </p:sp>
      <p:sp>
        <p:nvSpPr>
          <p:cNvPr id="4" name="Textplatzhalter 3"/>
          <p:cNvSpPr>
            <a:spLocks noGrp="1"/>
          </p:cNvSpPr>
          <p:nvPr>
            <p:ph type="body" sz="quarter" idx="12"/>
          </p:nvPr>
        </p:nvSpPr>
        <p:spPr/>
        <p:txBody>
          <a:bodyPr/>
          <a:lstStyle/>
          <a:p>
            <a:r>
              <a:rPr lang="de-DE" sz="2400" kern="1200" dirty="0">
                <a:solidFill>
                  <a:schemeClr val="tx1"/>
                </a:solidFill>
              </a:rPr>
              <a:t>Die Folgen für die Betroffenen können sehr unterschiedlich sein. </a:t>
            </a:r>
            <a:endParaRPr lang="de-DE" sz="2400" kern="1200" dirty="0" smtClean="0">
              <a:solidFill>
                <a:schemeClr val="tx1"/>
              </a:solidFill>
            </a:endParaRPr>
          </a:p>
          <a:p>
            <a:r>
              <a:rPr lang="de-DE" sz="2400" kern="1200" dirty="0" smtClean="0">
                <a:solidFill>
                  <a:schemeClr val="tx1"/>
                </a:solidFill>
              </a:rPr>
              <a:t>Gedanklich – Körperlich – Gefühlsmäßig – Verhaltensbezogen</a:t>
            </a:r>
          </a:p>
          <a:p>
            <a:pPr marL="0" indent="0">
              <a:buNone/>
            </a:pPr>
            <a:endParaRPr lang="de-DE" sz="2400" kern="1200" dirty="0" smtClean="0">
              <a:solidFill>
                <a:schemeClr val="tx1"/>
              </a:solidFill>
            </a:endParaRPr>
          </a:p>
          <a:p>
            <a:pPr marL="0" indent="0">
              <a:buNone/>
            </a:pPr>
            <a:r>
              <a:rPr lang="de-DE" sz="2400" kern="1200" dirty="0" smtClean="0">
                <a:solidFill>
                  <a:schemeClr val="tx1"/>
                </a:solidFill>
              </a:rPr>
              <a:t>Es </a:t>
            </a:r>
            <a:r>
              <a:rPr lang="de-DE" sz="2400" kern="1200" dirty="0">
                <a:solidFill>
                  <a:schemeClr val="tx1"/>
                </a:solidFill>
              </a:rPr>
              <a:t>gibt </a:t>
            </a:r>
            <a:r>
              <a:rPr lang="de-DE" sz="2400" b="1" kern="1200" dirty="0">
                <a:solidFill>
                  <a:schemeClr val="tx1"/>
                </a:solidFill>
              </a:rPr>
              <a:t>keine eindeutigen Anzeichen für sexuellen Missbrauch!</a:t>
            </a:r>
            <a:endParaRPr lang="de-DE" dirty="0"/>
          </a:p>
        </p:txBody>
      </p:sp>
    </p:spTree>
    <p:extLst>
      <p:ext uri="{BB962C8B-B14F-4D97-AF65-F5344CB8AC3E}">
        <p14:creationId xmlns:p14="http://schemas.microsoft.com/office/powerpoint/2010/main" val="145824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Warum melden die Betroffenen sich nicht?</a:t>
            </a:r>
            <a:endParaRPr lang="de-DE" dirty="0"/>
          </a:p>
        </p:txBody>
      </p:sp>
      <p:sp>
        <p:nvSpPr>
          <p:cNvPr id="4" name="Textplatzhalter 3"/>
          <p:cNvSpPr>
            <a:spLocks noGrp="1"/>
          </p:cNvSpPr>
          <p:nvPr>
            <p:ph type="body" sz="quarter" idx="12"/>
          </p:nvPr>
        </p:nvSpPr>
        <p:spPr/>
        <p:txBody>
          <a:bodyPr/>
          <a:lstStyle/>
          <a:p>
            <a:r>
              <a:rPr lang="de-DE" sz="2400" kern="1200" dirty="0">
                <a:solidFill>
                  <a:schemeClr val="tx1"/>
                </a:solidFill>
              </a:rPr>
              <a:t>Die meisten Betroffenen sprechen aus </a:t>
            </a:r>
            <a:r>
              <a:rPr lang="de-DE" sz="2400" b="1" kern="1200" dirty="0">
                <a:solidFill>
                  <a:schemeClr val="tx1"/>
                </a:solidFill>
              </a:rPr>
              <a:t>Angst oder Scham </a:t>
            </a:r>
            <a:r>
              <a:rPr lang="de-DE" sz="2400" kern="1200" dirty="0">
                <a:solidFill>
                  <a:schemeClr val="tx1"/>
                </a:solidFill>
              </a:rPr>
              <a:t>nicht über das, was sie erlebt haben. </a:t>
            </a:r>
            <a:endParaRPr lang="de-DE" sz="2400" kern="1200" dirty="0" smtClean="0">
              <a:solidFill>
                <a:schemeClr val="tx1"/>
              </a:solidFill>
            </a:endParaRPr>
          </a:p>
          <a:p>
            <a:r>
              <a:rPr lang="de-DE" sz="2400" b="1" kern="1200" dirty="0" smtClean="0">
                <a:solidFill>
                  <a:schemeClr val="tx1"/>
                </a:solidFill>
              </a:rPr>
              <a:t>Viele </a:t>
            </a:r>
            <a:r>
              <a:rPr lang="de-DE" sz="2400" b="1" kern="1200" dirty="0">
                <a:solidFill>
                  <a:schemeClr val="tx1"/>
                </a:solidFill>
              </a:rPr>
              <a:t>Kinder fühlen sich mitschuldig </a:t>
            </a:r>
            <a:r>
              <a:rPr lang="de-DE" sz="2400" kern="1200" dirty="0">
                <a:solidFill>
                  <a:schemeClr val="tx1"/>
                </a:solidFill>
              </a:rPr>
              <a:t>am sexuellen Übergriff</a:t>
            </a:r>
            <a:endParaRPr lang="de-DE" dirty="0"/>
          </a:p>
        </p:txBody>
      </p:sp>
      <p:grpSp>
        <p:nvGrpSpPr>
          <p:cNvPr id="6" name="Gruppierung 49"/>
          <p:cNvGrpSpPr/>
          <p:nvPr/>
        </p:nvGrpSpPr>
        <p:grpSpPr>
          <a:xfrm>
            <a:off x="4087023" y="3219822"/>
            <a:ext cx="5067459" cy="990915"/>
            <a:chOff x="0" y="483518"/>
            <a:chExt cx="5067459" cy="990915"/>
          </a:xfrm>
        </p:grpSpPr>
        <p:pic>
          <p:nvPicPr>
            <p:cNvPr id="7" name="Bild 50" descr="2.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7408" y="483518"/>
              <a:ext cx="990915" cy="990915"/>
            </a:xfrm>
            <a:prstGeom prst="rect">
              <a:avLst/>
            </a:prstGeom>
          </p:spPr>
        </p:pic>
        <p:pic>
          <p:nvPicPr>
            <p:cNvPr id="8" name="Bild 51" descr="6.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544" y="483518"/>
              <a:ext cx="990915" cy="990915"/>
            </a:xfrm>
            <a:prstGeom prst="rect">
              <a:avLst/>
            </a:prstGeom>
          </p:spPr>
        </p:pic>
        <p:pic>
          <p:nvPicPr>
            <p:cNvPr id="9" name="Bild 52" descr="7.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8272" y="483518"/>
              <a:ext cx="990915" cy="990915"/>
            </a:xfrm>
            <a:prstGeom prst="rect">
              <a:avLst/>
            </a:prstGeom>
          </p:spPr>
        </p:pic>
        <p:pic>
          <p:nvPicPr>
            <p:cNvPr id="10" name="Bild 53" descr="15.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83518"/>
              <a:ext cx="990915" cy="990915"/>
            </a:xfrm>
            <a:prstGeom prst="rect">
              <a:avLst/>
            </a:prstGeom>
          </p:spPr>
        </p:pic>
        <p:pic>
          <p:nvPicPr>
            <p:cNvPr id="11" name="Bild 54" descr="13.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9136" y="483518"/>
              <a:ext cx="990915" cy="990915"/>
            </a:xfrm>
            <a:prstGeom prst="rect">
              <a:avLst/>
            </a:prstGeom>
          </p:spPr>
        </p:pic>
      </p:grpSp>
    </p:spTree>
    <p:extLst>
      <p:ext uri="{BB962C8B-B14F-4D97-AF65-F5344CB8AC3E}">
        <p14:creationId xmlns:p14="http://schemas.microsoft.com/office/powerpoint/2010/main" val="227238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Was kann ich </a:t>
            </a:r>
            <a:r>
              <a:rPr lang="de-DE" dirty="0" smtClean="0"/>
              <a:t>tun?</a:t>
            </a:r>
            <a:endParaRPr lang="de-DE" dirty="0"/>
          </a:p>
        </p:txBody>
      </p:sp>
    </p:spTree>
    <p:extLst>
      <p:ext uri="{BB962C8B-B14F-4D97-AF65-F5344CB8AC3E}">
        <p14:creationId xmlns:p14="http://schemas.microsoft.com/office/powerpoint/2010/main" val="15362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Was kann ich tun, wenn </a:t>
            </a:r>
            <a:r>
              <a:rPr lang="de-DE" dirty="0"/>
              <a:t>ein Kind / ein(e) Jugendliche(r) auf mich </a:t>
            </a:r>
            <a:r>
              <a:rPr lang="de-DE" dirty="0" smtClean="0"/>
              <a:t>zukommt und </a:t>
            </a:r>
            <a:r>
              <a:rPr lang="de-DE" dirty="0"/>
              <a:t>von sexualisierter Gewalt erzählt?</a:t>
            </a:r>
            <a:br>
              <a:rPr lang="de-DE" dirty="0"/>
            </a:br>
            <a:endParaRPr lang="de-DE" dirty="0"/>
          </a:p>
        </p:txBody>
      </p:sp>
      <p:sp>
        <p:nvSpPr>
          <p:cNvPr id="4" name="Textplatzhalter 3"/>
          <p:cNvSpPr>
            <a:spLocks noGrp="1"/>
          </p:cNvSpPr>
          <p:nvPr>
            <p:ph type="body" sz="quarter" idx="12"/>
          </p:nvPr>
        </p:nvSpPr>
        <p:spPr/>
        <p:txBody>
          <a:bodyPr/>
          <a:lstStyle/>
          <a:p>
            <a:r>
              <a:rPr lang="de-DE" dirty="0" smtClean="0"/>
              <a:t>Ruhe bewahren!</a:t>
            </a:r>
          </a:p>
          <a:p>
            <a:r>
              <a:rPr lang="de-DE" dirty="0" smtClean="0"/>
              <a:t>Zuhören und Glauben schenken</a:t>
            </a:r>
          </a:p>
          <a:p>
            <a:r>
              <a:rPr lang="de-DE" dirty="0" smtClean="0"/>
              <a:t>Vertraulichkeit zusichern</a:t>
            </a:r>
          </a:p>
          <a:p>
            <a:r>
              <a:rPr lang="de-DE" dirty="0" smtClean="0"/>
              <a:t>Keine unhaltbaren Versprechungen</a:t>
            </a:r>
          </a:p>
          <a:p>
            <a:r>
              <a:rPr lang="de-DE" dirty="0" smtClean="0"/>
              <a:t>Gespräch dokumentieren</a:t>
            </a:r>
          </a:p>
          <a:p>
            <a:r>
              <a:rPr lang="de-DE" dirty="0" smtClean="0"/>
              <a:t>Träger kontaktieren</a:t>
            </a:r>
          </a:p>
          <a:p>
            <a:r>
              <a:rPr lang="de-DE" dirty="0" smtClean="0"/>
              <a:t>Hilfe holen!</a:t>
            </a:r>
          </a:p>
        </p:txBody>
      </p:sp>
    </p:spTree>
    <p:extLst>
      <p:ext uri="{BB962C8B-B14F-4D97-AF65-F5344CB8AC3E}">
        <p14:creationId xmlns:p14="http://schemas.microsoft.com/office/powerpoint/2010/main" val="73758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Was kann ich </a:t>
            </a:r>
            <a:r>
              <a:rPr lang="de-DE" dirty="0"/>
              <a:t>tun, </a:t>
            </a:r>
            <a:r>
              <a:rPr lang="de-DE" dirty="0" smtClean="0"/>
              <a:t>wenn </a:t>
            </a:r>
            <a:r>
              <a:rPr lang="de-DE" dirty="0"/>
              <a:t>ich etwas beobachte, mir etwas über Dritte erzählt </a:t>
            </a:r>
            <a:r>
              <a:rPr lang="de-DE" dirty="0" smtClean="0"/>
              <a:t>wird und </a:t>
            </a:r>
            <a:r>
              <a:rPr lang="de-DE" dirty="0"/>
              <a:t>ich sexualisierte Gewalt </a:t>
            </a:r>
            <a:r>
              <a:rPr lang="de-DE" dirty="0" smtClean="0"/>
              <a:t>vermute? </a:t>
            </a:r>
            <a:endParaRPr lang="de-DE" dirty="0"/>
          </a:p>
        </p:txBody>
      </p:sp>
      <p:sp>
        <p:nvSpPr>
          <p:cNvPr id="4" name="Textplatzhalter 3"/>
          <p:cNvSpPr>
            <a:spLocks noGrp="1"/>
          </p:cNvSpPr>
          <p:nvPr>
            <p:ph type="body" sz="quarter" idx="12"/>
          </p:nvPr>
        </p:nvSpPr>
        <p:spPr>
          <a:xfrm>
            <a:off x="827585" y="1707654"/>
            <a:ext cx="7490916" cy="2520280"/>
          </a:xfrm>
        </p:spPr>
        <p:txBody>
          <a:bodyPr/>
          <a:lstStyle/>
          <a:p>
            <a:r>
              <a:rPr lang="de-DE" dirty="0" smtClean="0"/>
              <a:t>Wahrnehmen und dokumentieren!</a:t>
            </a:r>
          </a:p>
          <a:p>
            <a:r>
              <a:rPr lang="de-DE" dirty="0" smtClean="0"/>
              <a:t>Keine eigenen Ermittlungen oder Befragungen!</a:t>
            </a:r>
          </a:p>
          <a:p>
            <a:r>
              <a:rPr lang="de-DE" dirty="0" smtClean="0"/>
              <a:t>Sich selbst Hilfe holen!</a:t>
            </a:r>
          </a:p>
          <a:p>
            <a:r>
              <a:rPr lang="de-DE" dirty="0" smtClean="0"/>
              <a:t>Weiterleiten!</a:t>
            </a:r>
          </a:p>
        </p:txBody>
      </p:sp>
    </p:spTree>
    <p:extLst>
      <p:ext uri="{BB962C8B-B14F-4D97-AF65-F5344CB8AC3E}">
        <p14:creationId xmlns:p14="http://schemas.microsoft.com/office/powerpoint/2010/main" val="15644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Was kann ich tun, wenn ich sexualisierte Gewalt unter Kindern und Jugendlichen beobachte?</a:t>
            </a:r>
            <a:endParaRPr lang="de-DE" dirty="0"/>
          </a:p>
        </p:txBody>
      </p:sp>
      <p:sp>
        <p:nvSpPr>
          <p:cNvPr id="4" name="Textplatzhalter 3"/>
          <p:cNvSpPr>
            <a:spLocks noGrp="1"/>
          </p:cNvSpPr>
          <p:nvPr>
            <p:ph type="body" sz="quarter" idx="12"/>
          </p:nvPr>
        </p:nvSpPr>
        <p:spPr>
          <a:xfrm>
            <a:off x="828675" y="1851670"/>
            <a:ext cx="7489825" cy="2376264"/>
          </a:xfrm>
        </p:spPr>
        <p:txBody>
          <a:bodyPr/>
          <a:lstStyle/>
          <a:p>
            <a:r>
              <a:rPr lang="de-DE" dirty="0" smtClean="0"/>
              <a:t>Schreiten Sie ein gegen sexualisierte Sprache und Bilder!</a:t>
            </a:r>
          </a:p>
          <a:p>
            <a:r>
              <a:rPr lang="de-DE" dirty="0" smtClean="0"/>
              <a:t>Vorgehensweise wie bei Übergriffen durch Erwachsene: Ruhe bewahren, Zuhören, Hilfe holen!</a:t>
            </a:r>
          </a:p>
          <a:p>
            <a:r>
              <a:rPr lang="de-DE" dirty="0" smtClean="0"/>
              <a:t>Beziehen Sie deutlich Stellung gegenüber übergriffigen Jugendlichen!</a:t>
            </a:r>
            <a:endParaRPr lang="de-DE" dirty="0"/>
          </a:p>
        </p:txBody>
      </p:sp>
    </p:spTree>
    <p:extLst>
      <p:ext uri="{BB962C8B-B14F-4D97-AF65-F5344CB8AC3E}">
        <p14:creationId xmlns:p14="http://schemas.microsoft.com/office/powerpoint/2010/main" val="241284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Standards für den Umgang mit Kindern und Jugendlichen</a:t>
            </a:r>
            <a:endParaRPr lang="de-DE" dirty="0"/>
          </a:p>
        </p:txBody>
      </p:sp>
      <p:sp>
        <p:nvSpPr>
          <p:cNvPr id="4" name="Textplatzhalter 3"/>
          <p:cNvSpPr>
            <a:spLocks noGrp="1"/>
          </p:cNvSpPr>
          <p:nvPr>
            <p:ph type="body" sz="quarter" idx="12"/>
          </p:nvPr>
        </p:nvSpPr>
        <p:spPr/>
        <p:txBody>
          <a:bodyPr/>
          <a:lstStyle/>
          <a:p>
            <a:r>
              <a:rPr lang="de-DE" dirty="0" smtClean="0"/>
              <a:t>Kinder und Jugendlichen bestärken, sich zu wehren!</a:t>
            </a:r>
          </a:p>
          <a:p>
            <a:r>
              <a:rPr lang="de-DE" dirty="0" smtClean="0"/>
              <a:t>Grenzverletzungen frühzeitig ansprechen und aufarbeiten</a:t>
            </a:r>
          </a:p>
          <a:p>
            <a:r>
              <a:rPr lang="de-DE" dirty="0" smtClean="0"/>
              <a:t>Keine finanziellen Zuwendungen und Geschenke</a:t>
            </a:r>
          </a:p>
          <a:p>
            <a:r>
              <a:rPr lang="de-DE" dirty="0" smtClean="0"/>
              <a:t>Berührungen - altersgerecht und angemessen</a:t>
            </a:r>
          </a:p>
          <a:p>
            <a:r>
              <a:rPr lang="de-DE" dirty="0" smtClean="0"/>
              <a:t>Sprache - altersangemessene und wertschätzend</a:t>
            </a:r>
          </a:p>
          <a:p>
            <a:r>
              <a:rPr lang="de-DE" dirty="0" smtClean="0"/>
              <a:t>Männliche und weibliche </a:t>
            </a:r>
            <a:r>
              <a:rPr lang="de-DE" dirty="0" err="1" smtClean="0"/>
              <a:t>Leiter_innen</a:t>
            </a:r>
            <a:r>
              <a:rPr lang="de-DE" dirty="0" smtClean="0"/>
              <a:t> und Ansprechpersonen</a:t>
            </a:r>
          </a:p>
          <a:p>
            <a:endParaRPr lang="de-DE" dirty="0"/>
          </a:p>
        </p:txBody>
      </p:sp>
    </p:spTree>
    <p:extLst>
      <p:ext uri="{BB962C8B-B14F-4D97-AF65-F5344CB8AC3E}">
        <p14:creationId xmlns:p14="http://schemas.microsoft.com/office/powerpoint/2010/main" val="2224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a:t>Standards für den Umgang mit Kindern und Jugendlichen</a:t>
            </a:r>
          </a:p>
        </p:txBody>
      </p:sp>
      <p:sp>
        <p:nvSpPr>
          <p:cNvPr id="4" name="Textplatzhalter 3"/>
          <p:cNvSpPr>
            <a:spLocks noGrp="1"/>
          </p:cNvSpPr>
          <p:nvPr>
            <p:ph type="body" sz="quarter" idx="12"/>
          </p:nvPr>
        </p:nvSpPr>
        <p:spPr/>
        <p:txBody>
          <a:bodyPr/>
          <a:lstStyle/>
          <a:p>
            <a:r>
              <a:rPr lang="de-DE" dirty="0" err="1" smtClean="0"/>
              <a:t>Leiter_innen</a:t>
            </a:r>
            <a:r>
              <a:rPr lang="de-DE" dirty="0" smtClean="0"/>
              <a:t> und </a:t>
            </a:r>
            <a:r>
              <a:rPr lang="de-DE" dirty="0" err="1" smtClean="0"/>
              <a:t>Teilnehmer_innen</a:t>
            </a:r>
            <a:r>
              <a:rPr lang="de-DE" dirty="0" smtClean="0"/>
              <a:t>, Mädchen und Jungen schlafen getrennt</a:t>
            </a:r>
          </a:p>
          <a:p>
            <a:r>
              <a:rPr lang="de-DE" dirty="0" smtClean="0"/>
              <a:t>Transparenz und Klarheit bzgl. Einzelkontakten</a:t>
            </a:r>
          </a:p>
          <a:p>
            <a:r>
              <a:rPr lang="de-DE" dirty="0" smtClean="0"/>
              <a:t>Kinder/ Jugendliche und </a:t>
            </a:r>
            <a:r>
              <a:rPr lang="de-DE" dirty="0" err="1" smtClean="0"/>
              <a:t>Leitzer_innen</a:t>
            </a:r>
            <a:r>
              <a:rPr lang="de-DE" dirty="0" smtClean="0"/>
              <a:t> duschen getrennt</a:t>
            </a:r>
          </a:p>
          <a:p>
            <a:r>
              <a:rPr lang="de-DE" dirty="0" smtClean="0"/>
              <a:t>Recht der Kinder/ Jugendlichen am eigenen Bild achten</a:t>
            </a:r>
          </a:p>
          <a:p>
            <a:r>
              <a:rPr lang="de-DE" dirty="0" smtClean="0"/>
              <a:t>Rituale und Traditionen überprüfen</a:t>
            </a:r>
            <a:endParaRPr lang="de-DE" dirty="0"/>
          </a:p>
        </p:txBody>
      </p:sp>
    </p:spTree>
    <p:extLst>
      <p:ext uri="{BB962C8B-B14F-4D97-AF65-F5344CB8AC3E}">
        <p14:creationId xmlns:p14="http://schemas.microsoft.com/office/powerpoint/2010/main" val="329251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Kinderrechte</a:t>
            </a:r>
            <a:endParaRPr lang="de-DE" dirty="0"/>
          </a:p>
        </p:txBody>
      </p:sp>
      <p:sp>
        <p:nvSpPr>
          <p:cNvPr id="5" name="Textplatzhalter 4"/>
          <p:cNvSpPr>
            <a:spLocks noGrp="1"/>
          </p:cNvSpPr>
          <p:nvPr>
            <p:ph type="body" sz="quarter" idx="12"/>
          </p:nvPr>
        </p:nvSpPr>
        <p:spPr>
          <a:xfrm>
            <a:off x="828676" y="843558"/>
            <a:ext cx="7489824" cy="3312368"/>
          </a:xfrm>
        </p:spPr>
        <p:txBody>
          <a:bodyPr/>
          <a:lstStyle/>
          <a:p>
            <a:r>
              <a:rPr lang="de-DE" sz="1900" dirty="0" smtClean="0"/>
              <a:t>Alle </a:t>
            </a:r>
            <a:r>
              <a:rPr lang="de-DE" sz="1900" dirty="0"/>
              <a:t>Mädchen und Jungen haben das Recht, sich wohl zu </a:t>
            </a:r>
            <a:r>
              <a:rPr lang="de-DE" sz="1900" dirty="0" smtClean="0"/>
              <a:t>fühlen.</a:t>
            </a:r>
            <a:endParaRPr lang="de-DE" sz="1900" dirty="0"/>
          </a:p>
          <a:p>
            <a:r>
              <a:rPr lang="de-DE" sz="1900" dirty="0"/>
              <a:t>Alle Kinder dürfen Ideen einbringen, wie die Gemeinschaft für alle angenehm und fair </a:t>
            </a:r>
            <a:r>
              <a:rPr lang="de-DE" sz="1900" dirty="0" smtClean="0"/>
              <a:t>gestaltet werden </a:t>
            </a:r>
            <a:r>
              <a:rPr lang="de-DE" sz="1900" dirty="0"/>
              <a:t>kann.</a:t>
            </a:r>
          </a:p>
          <a:p>
            <a:r>
              <a:rPr lang="de-DE" sz="1900" dirty="0"/>
              <a:t>Jedes Mädchen und jeder Junge hat das Recht, fair und gerecht behandelt zu werden.</a:t>
            </a:r>
          </a:p>
          <a:p>
            <a:r>
              <a:rPr lang="de-DE" sz="1900" dirty="0" smtClean="0"/>
              <a:t>Dein </a:t>
            </a:r>
            <a:r>
              <a:rPr lang="de-DE" sz="1900" dirty="0"/>
              <a:t>Körper gehört dir!</a:t>
            </a:r>
          </a:p>
          <a:p>
            <a:r>
              <a:rPr lang="de-DE" sz="1900" dirty="0" smtClean="0"/>
              <a:t>Wenn </a:t>
            </a:r>
            <a:r>
              <a:rPr lang="de-DE" sz="1900" dirty="0"/>
              <a:t>jemand deine Gefühle verletzt, darfst du NEIN sagen und dich wehren!</a:t>
            </a:r>
          </a:p>
          <a:p>
            <a:r>
              <a:rPr lang="de-DE" sz="1900" dirty="0"/>
              <a:t>Hilfe holen ist kein </a:t>
            </a:r>
            <a:r>
              <a:rPr lang="de-DE" sz="1900" dirty="0" smtClean="0"/>
              <a:t>Petzen!</a:t>
            </a:r>
            <a:endParaRPr lang="de-DE" sz="1900" dirty="0"/>
          </a:p>
        </p:txBody>
      </p:sp>
    </p:spTree>
    <p:extLst>
      <p:ext uri="{BB962C8B-B14F-4D97-AF65-F5344CB8AC3E}">
        <p14:creationId xmlns:p14="http://schemas.microsoft.com/office/powerpoint/2010/main" val="3981455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Miteinander achtsam leben</a:t>
            </a:r>
            <a:endParaRPr lang="de-DE" dirty="0"/>
          </a:p>
        </p:txBody>
      </p:sp>
      <p:sp>
        <p:nvSpPr>
          <p:cNvPr id="3" name="Untertitel 2"/>
          <p:cNvSpPr>
            <a:spLocks noGrp="1"/>
          </p:cNvSpPr>
          <p:nvPr>
            <p:ph type="subTitle" idx="1"/>
          </p:nvPr>
        </p:nvSpPr>
        <p:spPr/>
        <p:txBody>
          <a:bodyPr/>
          <a:lstStyle/>
          <a:p>
            <a:r>
              <a:rPr lang="de-DE" dirty="0"/>
              <a:t>Prävention von sexualisierter Gewalt an Kindern, Jugendlichen und erwachsenen Schutzbefohlenen – </a:t>
            </a:r>
            <a:r>
              <a:rPr lang="de-DE" dirty="0" smtClean="0"/>
              <a:t>Schulung </a:t>
            </a:r>
            <a:r>
              <a:rPr lang="de-DE" dirty="0"/>
              <a:t>für Ehrenamtliche</a:t>
            </a:r>
          </a:p>
        </p:txBody>
      </p:sp>
    </p:spTree>
    <p:extLst>
      <p:ext uri="{BB962C8B-B14F-4D97-AF65-F5344CB8AC3E}">
        <p14:creationId xmlns:p14="http://schemas.microsoft.com/office/powerpoint/2010/main" val="2628354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Wo hole ich mir </a:t>
            </a:r>
            <a:r>
              <a:rPr lang="de-DE" dirty="0" smtClean="0"/>
              <a:t>Hilfe?</a:t>
            </a:r>
            <a:endParaRPr lang="de-DE" dirty="0"/>
          </a:p>
        </p:txBody>
      </p:sp>
    </p:spTree>
    <p:extLst>
      <p:ext uri="{BB962C8B-B14F-4D97-AF65-F5344CB8AC3E}">
        <p14:creationId xmlns:p14="http://schemas.microsoft.com/office/powerpoint/2010/main" val="1536222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endParaRPr lang="de-DE" dirty="0"/>
          </a:p>
        </p:txBody>
      </p:sp>
      <p:sp>
        <p:nvSpPr>
          <p:cNvPr id="4" name="Textplatzhalter 3"/>
          <p:cNvSpPr>
            <a:spLocks noGrp="1"/>
          </p:cNvSpPr>
          <p:nvPr>
            <p:ph type="body" sz="quarter" idx="12"/>
          </p:nvPr>
        </p:nvSpPr>
        <p:spPr/>
        <p:txBody>
          <a:bodyPr/>
          <a:lstStyle/>
          <a:p>
            <a:r>
              <a:rPr lang="de-DE" b="1" dirty="0" smtClean="0"/>
              <a:t>Koordinationsstelle</a:t>
            </a:r>
            <a:r>
              <a:rPr lang="de-DE" dirty="0" smtClean="0"/>
              <a:t> zur Prävention von sexuellem Missbrauch der Erzdiözese München und Freising</a:t>
            </a:r>
          </a:p>
          <a:p>
            <a:pPr marL="400050" lvl="1" indent="0">
              <a:buNone/>
            </a:pPr>
            <a:r>
              <a:rPr lang="de-DE" dirty="0" smtClean="0"/>
              <a:t>Lisa Dolatschko-Ajjur, </a:t>
            </a:r>
            <a:r>
              <a:rPr lang="de-DE" dirty="0"/>
              <a:t>C</a:t>
            </a:r>
            <a:r>
              <a:rPr lang="de-DE" dirty="0" smtClean="0"/>
              <a:t>hristine Stermoljan, Peter Bartlechner</a:t>
            </a:r>
            <a:endParaRPr lang="de-DE" dirty="0" smtClean="0"/>
          </a:p>
          <a:p>
            <a:r>
              <a:rPr lang="de-DE" b="1" dirty="0"/>
              <a:t>Ansprechpersonen bei Missbrauchsverdacht </a:t>
            </a:r>
            <a:r>
              <a:rPr lang="de-DE" dirty="0"/>
              <a:t>der Erzdiözese </a:t>
            </a:r>
            <a:r>
              <a:rPr lang="de-DE" dirty="0" smtClean="0"/>
              <a:t>München-Freising</a:t>
            </a:r>
          </a:p>
          <a:p>
            <a:pPr marL="400050" lvl="1" indent="0">
              <a:buNone/>
            </a:pPr>
            <a:r>
              <a:rPr lang="de-DE" dirty="0" smtClean="0"/>
              <a:t>Ute </a:t>
            </a:r>
            <a:r>
              <a:rPr lang="de-DE" dirty="0" err="1" smtClean="0"/>
              <a:t>Dirkmann</a:t>
            </a:r>
            <a:r>
              <a:rPr lang="de-DE" dirty="0" smtClean="0"/>
              <a:t> und Dr. Martin </a:t>
            </a:r>
            <a:r>
              <a:rPr lang="de-DE" dirty="0" err="1" smtClean="0"/>
              <a:t>Miebach</a:t>
            </a:r>
            <a:endParaRPr lang="de-DE" dirty="0" smtClean="0"/>
          </a:p>
          <a:p>
            <a:r>
              <a:rPr lang="de-DE" b="1" dirty="0" smtClean="0"/>
              <a:t>Beratungs- und Fachstellen </a:t>
            </a:r>
            <a:endParaRPr lang="de-DE" b="1" dirty="0"/>
          </a:p>
          <a:p>
            <a:endParaRPr lang="de-DE" dirty="0" smtClean="0"/>
          </a:p>
          <a:p>
            <a:endParaRPr lang="de-DE" dirty="0"/>
          </a:p>
        </p:txBody>
      </p:sp>
    </p:spTree>
    <p:extLst>
      <p:ext uri="{BB962C8B-B14F-4D97-AF65-F5344CB8AC3E}">
        <p14:creationId xmlns:p14="http://schemas.microsoft.com/office/powerpoint/2010/main" val="297036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Was muss ich </a:t>
            </a:r>
            <a:r>
              <a:rPr lang="de-DE" dirty="0" smtClean="0"/>
              <a:t>tun?</a:t>
            </a:r>
            <a:endParaRPr lang="de-DE" dirty="0"/>
          </a:p>
        </p:txBody>
      </p:sp>
    </p:spTree>
    <p:extLst>
      <p:ext uri="{BB962C8B-B14F-4D97-AF65-F5344CB8AC3E}">
        <p14:creationId xmlns:p14="http://schemas.microsoft.com/office/powerpoint/2010/main" val="153622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de-DE" dirty="0" smtClean="0"/>
              <a:t>Selbstauskunft und Verpflichtungserklärung und</a:t>
            </a:r>
            <a:br>
              <a:rPr lang="de-DE" dirty="0" smtClean="0"/>
            </a:br>
            <a:r>
              <a:rPr lang="de-DE" dirty="0" smtClean="0"/>
              <a:t>erweitertes polizeiliches Führungszeugnis</a:t>
            </a:r>
            <a:endParaRPr lang="de-DE" dirty="0"/>
          </a:p>
        </p:txBody>
      </p:sp>
      <p:sp>
        <p:nvSpPr>
          <p:cNvPr id="4" name="Textplatzhalter 3"/>
          <p:cNvSpPr>
            <a:spLocks noGrp="1"/>
          </p:cNvSpPr>
          <p:nvPr>
            <p:ph type="body" sz="quarter" idx="12"/>
          </p:nvPr>
        </p:nvSpPr>
        <p:spPr>
          <a:xfrm>
            <a:off x="827584" y="1347614"/>
            <a:ext cx="7489825" cy="2808312"/>
          </a:xfrm>
        </p:spPr>
        <p:txBody>
          <a:bodyPr/>
          <a:lstStyle/>
          <a:p>
            <a:r>
              <a:rPr lang="de-DE" dirty="0" smtClean="0"/>
              <a:t>erweitertes Führungszeugnis beantragen</a:t>
            </a:r>
          </a:p>
          <a:p>
            <a:r>
              <a:rPr lang="de-DE" dirty="0" smtClean="0"/>
              <a:t>Führungszeugnis zur Einsichtnahme schicken</a:t>
            </a:r>
          </a:p>
          <a:p>
            <a:r>
              <a:rPr lang="de-DE" dirty="0" smtClean="0"/>
              <a:t>Vorlage bei der Einsatzstelle</a:t>
            </a:r>
          </a:p>
          <a:p>
            <a:pPr lvl="1"/>
            <a:r>
              <a:rPr lang="de-DE" dirty="0" smtClean="0"/>
              <a:t>Bescheinigung über die Einsichtnahme des erweiterten Führungszeugnisses </a:t>
            </a:r>
          </a:p>
          <a:p>
            <a:pPr lvl="1"/>
            <a:r>
              <a:rPr lang="de-DE" dirty="0" smtClean="0"/>
              <a:t>Selbstauskunft und Verpflichtungserklärung </a:t>
            </a:r>
          </a:p>
          <a:p>
            <a:pPr lvl="1"/>
            <a:r>
              <a:rPr lang="de-DE" dirty="0" smtClean="0"/>
              <a:t>Einverständniserklärung zur Datenspeicherung</a:t>
            </a:r>
            <a:endParaRPr lang="de-DE" dirty="0"/>
          </a:p>
        </p:txBody>
      </p:sp>
    </p:spTree>
    <p:extLst>
      <p:ext uri="{BB962C8B-B14F-4D97-AF65-F5344CB8AC3E}">
        <p14:creationId xmlns:p14="http://schemas.microsoft.com/office/powerpoint/2010/main" val="139537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339856"/>
            <a:ext cx="7920880" cy="593713"/>
          </a:xfrm>
        </p:spPr>
        <p:txBody>
          <a:bodyPr>
            <a:normAutofit fontScale="90000"/>
          </a:bodyPr>
          <a:lstStyle/>
          <a:p>
            <a:r>
              <a:rPr lang="de-DE" sz="2000" b="1" dirty="0" smtClean="0"/>
              <a:t>Kurzanleitung</a:t>
            </a:r>
            <a:r>
              <a:rPr lang="de-DE" sz="2000" dirty="0" smtClean="0"/>
              <a:t> (diese Folie wird bei der Präsentation automatisch ausgeblendet, kann aber auch gelöscht werden)</a:t>
            </a:r>
            <a:endParaRPr lang="de-DE" sz="2000" dirty="0"/>
          </a:p>
        </p:txBody>
      </p:sp>
      <p:sp>
        <p:nvSpPr>
          <p:cNvPr id="3" name="Inhaltsplatzhalter 2"/>
          <p:cNvSpPr>
            <a:spLocks noGrp="1"/>
          </p:cNvSpPr>
          <p:nvPr>
            <p:ph sz="half" idx="4294967295"/>
          </p:nvPr>
        </p:nvSpPr>
        <p:spPr>
          <a:xfrm>
            <a:off x="827584" y="966124"/>
            <a:ext cx="7931224" cy="3477834"/>
          </a:xfrm>
        </p:spPr>
        <p:txBody>
          <a:bodyPr/>
          <a:lstStyle/>
          <a:p>
            <a:r>
              <a:rPr lang="de-DE" b="1" dirty="0" smtClean="0"/>
              <a:t>Neue Folie erstellen:</a:t>
            </a:r>
          </a:p>
          <a:p>
            <a:pPr lvl="1"/>
            <a:r>
              <a:rPr lang="de-DE" dirty="0" smtClean="0">
                <a:solidFill>
                  <a:schemeClr val="accent3">
                    <a:lumMod val="75000"/>
                  </a:schemeClr>
                </a:solidFill>
              </a:rPr>
              <a:t>&gt;Start &gt;Neue Folie</a:t>
            </a:r>
            <a:r>
              <a:rPr lang="de-DE" dirty="0" smtClean="0"/>
              <a:t> &gt;Folienlayout auswählen</a:t>
            </a:r>
          </a:p>
          <a:p>
            <a:r>
              <a:rPr lang="de-DE" b="1" dirty="0" smtClean="0"/>
              <a:t>Folienlayout im Nachhinein ändern</a:t>
            </a:r>
          </a:p>
          <a:p>
            <a:pPr lvl="1"/>
            <a:r>
              <a:rPr lang="de-DE" dirty="0" smtClean="0">
                <a:solidFill>
                  <a:schemeClr val="accent3">
                    <a:lumMod val="75000"/>
                  </a:schemeClr>
                </a:solidFill>
              </a:rPr>
              <a:t>&gt;Start &gt;Layout &gt;</a:t>
            </a:r>
            <a:r>
              <a:rPr lang="de-DE" dirty="0" smtClean="0"/>
              <a:t>Folienlayout auswählen</a:t>
            </a:r>
          </a:p>
          <a:p>
            <a:r>
              <a:rPr lang="de-DE" b="1" dirty="0" smtClean="0"/>
              <a:t>Freie Texte eingeben</a:t>
            </a:r>
            <a:r>
              <a:rPr lang="de-DE" dirty="0" smtClean="0"/>
              <a:t>:</a:t>
            </a:r>
          </a:p>
          <a:p>
            <a:pPr lvl="1"/>
            <a:r>
              <a:rPr lang="de-DE" dirty="0" smtClean="0">
                <a:solidFill>
                  <a:schemeClr val="accent3">
                    <a:lumMod val="75000"/>
                  </a:schemeClr>
                </a:solidFill>
              </a:rPr>
              <a:t>&gt;Einfügen &gt;Textfeld </a:t>
            </a:r>
            <a:r>
              <a:rPr lang="de-DE" dirty="0" smtClean="0"/>
              <a:t>(kann frei </a:t>
            </a:r>
            <a:r>
              <a:rPr lang="de-DE" dirty="0" err="1" smtClean="0"/>
              <a:t>plaziert</a:t>
            </a:r>
            <a:r>
              <a:rPr lang="de-DE" dirty="0" smtClean="0"/>
              <a:t> werden)</a:t>
            </a:r>
          </a:p>
          <a:p>
            <a:r>
              <a:rPr lang="de-DE" b="1" dirty="0" smtClean="0"/>
              <a:t>Einträge in der Fußleiste ändern:</a:t>
            </a:r>
          </a:p>
          <a:p>
            <a:pPr lvl="1"/>
            <a:r>
              <a:rPr lang="de-DE" dirty="0" smtClean="0">
                <a:solidFill>
                  <a:schemeClr val="accent3">
                    <a:lumMod val="75000"/>
                  </a:schemeClr>
                </a:solidFill>
              </a:rPr>
              <a:t>&gt;Einfügen &gt;Kopf- und Fußzeile &gt; Änderungen eingeben&gt; Für alle übernehmen</a:t>
            </a:r>
          </a:p>
        </p:txBody>
      </p:sp>
    </p:spTree>
    <p:extLst>
      <p:ext uri="{BB962C8B-B14F-4D97-AF65-F5344CB8AC3E}">
        <p14:creationId xmlns:p14="http://schemas.microsoft.com/office/powerpoint/2010/main" val="334865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3" y="411510"/>
            <a:ext cx="4970685" cy="3665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114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34500"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131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Inhalt</a:t>
            </a:r>
            <a:endParaRPr lang="de-DE" dirty="0"/>
          </a:p>
        </p:txBody>
      </p:sp>
      <p:sp>
        <p:nvSpPr>
          <p:cNvPr id="4" name="Textplatzhalter 3"/>
          <p:cNvSpPr>
            <a:spLocks noGrp="1"/>
          </p:cNvSpPr>
          <p:nvPr>
            <p:ph type="body" sz="quarter" idx="12"/>
          </p:nvPr>
        </p:nvSpPr>
        <p:spPr/>
        <p:txBody>
          <a:bodyPr/>
          <a:lstStyle/>
          <a:p>
            <a:r>
              <a:rPr lang="de-DE" dirty="0" smtClean="0"/>
              <a:t>Was muss ich wissen?</a:t>
            </a:r>
          </a:p>
          <a:p>
            <a:r>
              <a:rPr lang="de-DE" dirty="0" smtClean="0"/>
              <a:t>Was kann ich tun?</a:t>
            </a:r>
          </a:p>
          <a:p>
            <a:r>
              <a:rPr lang="de-DE" dirty="0" smtClean="0"/>
              <a:t>Wo hole ich mir Hilfe?</a:t>
            </a:r>
          </a:p>
          <a:p>
            <a:r>
              <a:rPr lang="de-DE" dirty="0" smtClean="0"/>
              <a:t>Was muss ich tun?</a:t>
            </a:r>
          </a:p>
        </p:txBody>
      </p:sp>
      <p:grpSp>
        <p:nvGrpSpPr>
          <p:cNvPr id="6" name="Gruppierung 32"/>
          <p:cNvGrpSpPr/>
          <p:nvPr/>
        </p:nvGrpSpPr>
        <p:grpSpPr>
          <a:xfrm>
            <a:off x="4076544" y="3147814"/>
            <a:ext cx="5067456" cy="990915"/>
            <a:chOff x="4076544" y="2499742"/>
            <a:chExt cx="5067456" cy="990915"/>
          </a:xfrm>
        </p:grpSpPr>
        <p:pic>
          <p:nvPicPr>
            <p:cNvPr id="7" name="Bild 27" descr="10.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4816" y="2499742"/>
              <a:ext cx="990915" cy="990915"/>
            </a:xfrm>
            <a:prstGeom prst="rect">
              <a:avLst/>
            </a:prstGeom>
          </p:spPr>
        </p:pic>
        <p:pic>
          <p:nvPicPr>
            <p:cNvPr id="8" name="Bild 28" descr="11.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3952" y="2499742"/>
              <a:ext cx="990915" cy="990915"/>
            </a:xfrm>
            <a:prstGeom prst="rect">
              <a:avLst/>
            </a:prstGeom>
          </p:spPr>
        </p:pic>
        <p:pic>
          <p:nvPicPr>
            <p:cNvPr id="9" name="Bild 29" descr="12.g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085" y="2499742"/>
              <a:ext cx="990915" cy="990915"/>
            </a:xfrm>
            <a:prstGeom prst="rect">
              <a:avLst/>
            </a:prstGeom>
          </p:spPr>
        </p:pic>
        <p:pic>
          <p:nvPicPr>
            <p:cNvPr id="10" name="Bild 30" descr="13.gi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6544" y="2499742"/>
              <a:ext cx="990915" cy="990915"/>
            </a:xfrm>
            <a:prstGeom prst="rect">
              <a:avLst/>
            </a:prstGeom>
          </p:spPr>
        </p:pic>
        <p:pic>
          <p:nvPicPr>
            <p:cNvPr id="11" name="Bild 31" descr="15.g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680" y="2499742"/>
              <a:ext cx="990915" cy="990915"/>
            </a:xfrm>
            <a:prstGeom prst="rect">
              <a:avLst/>
            </a:prstGeom>
          </p:spPr>
        </p:pic>
      </p:grpSp>
    </p:spTree>
    <p:extLst>
      <p:ext uri="{BB962C8B-B14F-4D97-AF65-F5344CB8AC3E}">
        <p14:creationId xmlns:p14="http://schemas.microsoft.com/office/powerpoint/2010/main" val="32741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Was muss ich </a:t>
            </a:r>
            <a:r>
              <a:rPr lang="de-DE" dirty="0" smtClean="0"/>
              <a:t>wissen?</a:t>
            </a:r>
            <a:endParaRPr lang="de-DE" dirty="0"/>
          </a:p>
        </p:txBody>
      </p:sp>
    </p:spTree>
    <p:extLst>
      <p:ext uri="{BB962C8B-B14F-4D97-AF65-F5344CB8AC3E}">
        <p14:creationId xmlns:p14="http://schemas.microsoft.com/office/powerpoint/2010/main" val="4273820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Begriffsdefinition: Grenzverletzungen</a:t>
            </a:r>
            <a:endParaRPr lang="de-DE" dirty="0"/>
          </a:p>
        </p:txBody>
      </p:sp>
      <p:sp>
        <p:nvSpPr>
          <p:cNvPr id="4" name="Textplatzhalter 3"/>
          <p:cNvSpPr>
            <a:spLocks noGrp="1"/>
          </p:cNvSpPr>
          <p:nvPr>
            <p:ph type="body" sz="quarter" idx="12"/>
          </p:nvPr>
        </p:nvSpPr>
        <p:spPr/>
        <p:txBody>
          <a:bodyPr/>
          <a:lstStyle/>
          <a:p>
            <a:r>
              <a:rPr lang="de-DE" sz="2400" kern="1200" dirty="0">
                <a:solidFill>
                  <a:schemeClr val="tx1"/>
                </a:solidFill>
              </a:rPr>
              <a:t>Handlungen, die unterhalb der Schwelle der Strafbarkeit </a:t>
            </a:r>
            <a:r>
              <a:rPr lang="de-DE" sz="2400" kern="1200" dirty="0" smtClean="0">
                <a:solidFill>
                  <a:schemeClr val="tx1"/>
                </a:solidFill>
              </a:rPr>
              <a:t>liegen</a:t>
            </a:r>
          </a:p>
          <a:p>
            <a:pPr marL="0" indent="0">
              <a:buNone/>
            </a:pPr>
            <a:endParaRPr lang="de-DE" sz="2400" kern="1200" dirty="0" smtClean="0">
              <a:solidFill>
                <a:schemeClr val="tx1"/>
              </a:solidFill>
            </a:endParaRPr>
          </a:p>
          <a:p>
            <a:pPr marL="0" indent="0">
              <a:buNone/>
            </a:pPr>
            <a:r>
              <a:rPr lang="de-DE" sz="2400" kern="1200" dirty="0" smtClean="0">
                <a:solidFill>
                  <a:schemeClr val="tx1"/>
                </a:solidFill>
              </a:rPr>
              <a:t>Ob eine Handlung </a:t>
            </a:r>
            <a:r>
              <a:rPr lang="de-DE" sz="2400" b="1" kern="1200" dirty="0" smtClean="0">
                <a:solidFill>
                  <a:schemeClr val="tx1"/>
                </a:solidFill>
              </a:rPr>
              <a:t>unangemessen</a:t>
            </a:r>
            <a:r>
              <a:rPr lang="de-DE" sz="2400" kern="1200" dirty="0" smtClean="0">
                <a:solidFill>
                  <a:schemeClr val="tx1"/>
                </a:solidFill>
              </a:rPr>
              <a:t> ist, hängt ab </a:t>
            </a:r>
          </a:p>
          <a:p>
            <a:r>
              <a:rPr lang="de-DE" sz="2400" kern="1200" dirty="0" smtClean="0">
                <a:solidFill>
                  <a:schemeClr val="tx1"/>
                </a:solidFill>
              </a:rPr>
              <a:t>von </a:t>
            </a:r>
            <a:r>
              <a:rPr lang="de-DE" sz="2400" kern="1200" dirty="0">
                <a:solidFill>
                  <a:schemeClr val="tx1"/>
                </a:solidFill>
              </a:rPr>
              <a:t>objektiven </a:t>
            </a:r>
            <a:r>
              <a:rPr lang="de-DE" sz="2400" kern="1200" dirty="0" smtClean="0">
                <a:solidFill>
                  <a:schemeClr val="tx1"/>
                </a:solidFill>
              </a:rPr>
              <a:t>Kriterien UND</a:t>
            </a:r>
          </a:p>
          <a:p>
            <a:r>
              <a:rPr lang="de-DE" sz="2400" kern="1200" dirty="0" smtClean="0">
                <a:solidFill>
                  <a:schemeClr val="tx1"/>
                </a:solidFill>
              </a:rPr>
              <a:t>vom </a:t>
            </a:r>
            <a:r>
              <a:rPr lang="de-DE" sz="2400" kern="1200" dirty="0">
                <a:solidFill>
                  <a:schemeClr val="tx1"/>
                </a:solidFill>
              </a:rPr>
              <a:t>Erleben des betroffenen </a:t>
            </a:r>
            <a:r>
              <a:rPr lang="de-DE" sz="2400" kern="1200" dirty="0" smtClean="0">
                <a:solidFill>
                  <a:schemeClr val="tx1"/>
                </a:solidFill>
              </a:rPr>
              <a:t>Menschen</a:t>
            </a:r>
            <a:endParaRPr lang="de-DE" dirty="0"/>
          </a:p>
        </p:txBody>
      </p:sp>
    </p:spTree>
    <p:extLst>
      <p:ext uri="{BB962C8B-B14F-4D97-AF65-F5344CB8AC3E}">
        <p14:creationId xmlns:p14="http://schemas.microsoft.com/office/powerpoint/2010/main" val="77366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Begriffsdefinition: Sexuelle Übergriffe</a:t>
            </a:r>
            <a:endParaRPr lang="de-DE" dirty="0"/>
          </a:p>
        </p:txBody>
      </p:sp>
      <p:sp>
        <p:nvSpPr>
          <p:cNvPr id="4" name="Textplatzhalter 3"/>
          <p:cNvSpPr>
            <a:spLocks noGrp="1"/>
          </p:cNvSpPr>
          <p:nvPr>
            <p:ph type="body" sz="quarter" idx="12"/>
          </p:nvPr>
        </p:nvSpPr>
        <p:spPr/>
        <p:txBody>
          <a:bodyPr/>
          <a:lstStyle/>
          <a:p>
            <a:r>
              <a:rPr lang="de-DE" sz="2400" kern="1200" dirty="0">
                <a:solidFill>
                  <a:schemeClr val="tx1"/>
                </a:solidFill>
              </a:rPr>
              <a:t>unterscheiden sich von Grenzverletzungen durch die Massivität und/oder die </a:t>
            </a:r>
            <a:r>
              <a:rPr lang="de-DE" sz="2400" kern="1200" dirty="0" smtClean="0">
                <a:solidFill>
                  <a:schemeClr val="tx1"/>
                </a:solidFill>
              </a:rPr>
              <a:t>Häufigkeit, </a:t>
            </a:r>
          </a:p>
          <a:p>
            <a:r>
              <a:rPr lang="de-DE" sz="2400" kern="1200" dirty="0">
                <a:solidFill>
                  <a:schemeClr val="tx1"/>
                </a:solidFill>
              </a:rPr>
              <a:t>gehören zu den typischen </a:t>
            </a:r>
            <a:r>
              <a:rPr lang="de-DE" sz="2400" kern="1200" dirty="0" smtClean="0">
                <a:solidFill>
                  <a:schemeClr val="tx1"/>
                </a:solidFill>
              </a:rPr>
              <a:t>Strategien von </a:t>
            </a:r>
            <a:r>
              <a:rPr lang="de-DE" sz="2400" kern="1200" dirty="0" err="1" smtClean="0">
                <a:solidFill>
                  <a:schemeClr val="tx1"/>
                </a:solidFill>
              </a:rPr>
              <a:t>Täter_innen</a:t>
            </a:r>
            <a:r>
              <a:rPr lang="de-DE" sz="2400" kern="1200" dirty="0" smtClean="0">
                <a:solidFill>
                  <a:schemeClr val="tx1"/>
                </a:solidFill>
              </a:rPr>
              <a:t>.</a:t>
            </a:r>
            <a:endParaRPr lang="de-DE" sz="2400" dirty="0"/>
          </a:p>
        </p:txBody>
      </p:sp>
    </p:spTree>
    <p:extLst>
      <p:ext uri="{BB962C8B-B14F-4D97-AF65-F5344CB8AC3E}">
        <p14:creationId xmlns:p14="http://schemas.microsoft.com/office/powerpoint/2010/main" val="13240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Statistik – was sagen uns die Zahlen?</a:t>
            </a:r>
            <a:endParaRPr lang="de-DE" dirty="0"/>
          </a:p>
        </p:txBody>
      </p:sp>
      <p:sp>
        <p:nvSpPr>
          <p:cNvPr id="4" name="Textplatzhalter 3"/>
          <p:cNvSpPr>
            <a:spLocks noGrp="1"/>
          </p:cNvSpPr>
          <p:nvPr>
            <p:ph type="body" sz="quarter" idx="12"/>
          </p:nvPr>
        </p:nvSpPr>
        <p:spPr/>
        <p:txBody>
          <a:bodyPr/>
          <a:lstStyle/>
          <a:p>
            <a:r>
              <a:rPr lang="de-DE" sz="2400" kern="1200" dirty="0">
                <a:solidFill>
                  <a:schemeClr val="tx1"/>
                </a:solidFill>
              </a:rPr>
              <a:t>Die meisten </a:t>
            </a:r>
            <a:r>
              <a:rPr lang="de-DE" sz="2400" kern="1200" dirty="0" smtClean="0">
                <a:solidFill>
                  <a:schemeClr val="tx1"/>
                </a:solidFill>
              </a:rPr>
              <a:t>Fälle </a:t>
            </a:r>
            <a:r>
              <a:rPr lang="de-DE" sz="2400" kern="1200" dirty="0">
                <a:solidFill>
                  <a:schemeClr val="tx1"/>
                </a:solidFill>
              </a:rPr>
              <a:t>geschehen innerhalb der </a:t>
            </a:r>
            <a:r>
              <a:rPr lang="de-DE" sz="2400" kern="1200" dirty="0" smtClean="0">
                <a:solidFill>
                  <a:schemeClr val="tx1"/>
                </a:solidFill>
              </a:rPr>
              <a:t>Familien.</a:t>
            </a:r>
          </a:p>
          <a:p>
            <a:r>
              <a:rPr lang="de-DE" sz="2400" kern="1200" dirty="0">
                <a:solidFill>
                  <a:schemeClr val="tx1"/>
                </a:solidFill>
              </a:rPr>
              <a:t>13 – 29 % der Mädchen und 5 – 8 % der </a:t>
            </a:r>
            <a:r>
              <a:rPr lang="de-DE" sz="2400" kern="1200" dirty="0" smtClean="0">
                <a:solidFill>
                  <a:schemeClr val="tx1"/>
                </a:solidFill>
              </a:rPr>
              <a:t>Jungen sind betroffen, davon sind zwei </a:t>
            </a:r>
            <a:r>
              <a:rPr lang="de-DE" sz="2400" kern="1200" dirty="0">
                <a:solidFill>
                  <a:schemeClr val="tx1"/>
                </a:solidFill>
              </a:rPr>
              <a:t>Drittel </a:t>
            </a:r>
            <a:r>
              <a:rPr lang="de-DE" sz="2400" kern="1200" dirty="0" smtClean="0">
                <a:solidFill>
                  <a:schemeClr val="tx1"/>
                </a:solidFill>
              </a:rPr>
              <a:t>bei der Tat </a:t>
            </a:r>
            <a:r>
              <a:rPr lang="de-DE" sz="2400" kern="1200" dirty="0">
                <a:solidFill>
                  <a:schemeClr val="tx1"/>
                </a:solidFill>
              </a:rPr>
              <a:t>jünger als 12 </a:t>
            </a:r>
            <a:r>
              <a:rPr lang="de-DE" sz="2400" kern="1200" dirty="0" smtClean="0">
                <a:solidFill>
                  <a:schemeClr val="tx1"/>
                </a:solidFill>
              </a:rPr>
              <a:t>Jahre.</a:t>
            </a:r>
          </a:p>
          <a:p>
            <a:r>
              <a:rPr lang="de-DE" sz="2400" kern="1200" dirty="0" smtClean="0">
                <a:solidFill>
                  <a:schemeClr val="tx1"/>
                </a:solidFill>
              </a:rPr>
              <a:t>Ein Drittel der </a:t>
            </a:r>
            <a:r>
              <a:rPr lang="de-DE" sz="2400" kern="1200" dirty="0" err="1" smtClean="0">
                <a:solidFill>
                  <a:schemeClr val="tx1"/>
                </a:solidFill>
              </a:rPr>
              <a:t>Täter_innen</a:t>
            </a:r>
            <a:r>
              <a:rPr lang="de-DE" sz="2400" kern="1200" dirty="0" smtClean="0">
                <a:solidFill>
                  <a:schemeClr val="tx1"/>
                </a:solidFill>
              </a:rPr>
              <a:t> sind jünger als 21 Jahre.</a:t>
            </a:r>
          </a:p>
          <a:p>
            <a:r>
              <a:rPr lang="de-DE" sz="2400" kern="1200" dirty="0" smtClean="0">
                <a:solidFill>
                  <a:schemeClr val="tx1"/>
                </a:solidFill>
              </a:rPr>
              <a:t>85 % aller Täter sind heterosexuelle Männer.</a:t>
            </a:r>
          </a:p>
          <a:p>
            <a:r>
              <a:rPr lang="de-DE" sz="2400" kern="1200" dirty="0">
                <a:solidFill>
                  <a:schemeClr val="tx1"/>
                </a:solidFill>
              </a:rPr>
              <a:t>Missbrauch geschieht in allen sozialen </a:t>
            </a:r>
            <a:r>
              <a:rPr lang="de-DE" sz="2400" kern="1200" dirty="0" smtClean="0">
                <a:solidFill>
                  <a:schemeClr val="tx1"/>
                </a:solidFill>
              </a:rPr>
              <a:t>Schichten.</a:t>
            </a:r>
          </a:p>
          <a:p>
            <a:endParaRPr lang="de-DE" sz="2400" kern="1200" dirty="0" smtClean="0">
              <a:solidFill>
                <a:schemeClr val="tx1"/>
              </a:solidFill>
            </a:endParaRPr>
          </a:p>
          <a:p>
            <a:endParaRPr lang="de-DE" sz="2400" kern="1200" dirty="0" smtClean="0">
              <a:solidFill>
                <a:schemeClr val="tx1"/>
              </a:solidFill>
            </a:endParaRPr>
          </a:p>
          <a:p>
            <a:endParaRPr lang="de-DE" dirty="0"/>
          </a:p>
        </p:txBody>
      </p:sp>
    </p:spTree>
    <p:extLst>
      <p:ext uri="{BB962C8B-B14F-4D97-AF65-F5344CB8AC3E}">
        <p14:creationId xmlns:p14="http://schemas.microsoft.com/office/powerpoint/2010/main" val="14768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2"/>
          </p:nvPr>
        </p:nvSpPr>
        <p:spPr/>
        <p:txBody>
          <a:bodyPr/>
          <a:lstStyle/>
          <a:p>
            <a:endParaRPr lang="de-DE"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221550"/>
            <a:ext cx="5097043" cy="286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12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quarter" idx="12"/>
          </p:nvPr>
        </p:nvSpPr>
        <p:spPr/>
        <p:txBody>
          <a:bodyPr/>
          <a:lstStyle/>
          <a:p>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486"/>
            <a:ext cx="8558212"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OM Powerpoint Vorlage 16zu9">
  <a:themeElements>
    <a:clrScheme name="Benutzerdefiniert 3">
      <a:dk1>
        <a:srgbClr val="262672"/>
      </a:dk1>
      <a:lt1>
        <a:srgbClr val="FFFFFF"/>
      </a:lt1>
      <a:dk2>
        <a:srgbClr val="000000"/>
      </a:dk2>
      <a:lt2>
        <a:srgbClr val="808080"/>
      </a:lt2>
      <a:accent1>
        <a:srgbClr val="2684BA"/>
      </a:accent1>
      <a:accent2>
        <a:srgbClr val="C3A581"/>
      </a:accent2>
      <a:accent3>
        <a:srgbClr val="A46482"/>
      </a:accent3>
      <a:accent4>
        <a:srgbClr val="A2CAE2"/>
      </a:accent4>
      <a:accent5>
        <a:srgbClr val="4C8D7A"/>
      </a:accent5>
      <a:accent6>
        <a:srgbClr val="21C4FF"/>
      </a:accent6>
      <a:hlink>
        <a:srgbClr val="009999"/>
      </a:hlink>
      <a:folHlink>
        <a:srgbClr val="99CC00"/>
      </a:folHlink>
    </a:clrScheme>
    <a:fontScheme name="BOMUC">
      <a:majorFont>
        <a:latin typeface="Liberation Sans"/>
        <a:ea typeface=""/>
        <a:cs typeface=""/>
      </a:majorFont>
      <a:minorFont>
        <a:latin typeface="Liberation Sans"/>
        <a:ea typeface=""/>
        <a:cs typeface=""/>
      </a:minorFont>
    </a:fontScheme>
    <a:fmtScheme name="Apothek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60000"/>
            <a:lumOff val="40000"/>
          </a:schemeClr>
        </a:solidFill>
        <a:ln>
          <a:solidFill>
            <a:schemeClr val="accent2">
              <a:lumMod val="40000"/>
              <a:lumOff val="60000"/>
            </a:schemeClr>
          </a:solidFill>
        </a:ln>
      </a:spPr>
      <a:bodyPr rtlCol="0" anchor="ctr"/>
      <a:lstStyle>
        <a:defPPr algn="ctr">
          <a:defRPr dirty="0" err="1" smtClean="0">
            <a:solidFill>
              <a:schemeClr val="bg2">
                <a:lumMod val="75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3200" dirty="0" smtClean="0">
            <a:solidFill>
              <a:schemeClr val="bg2">
                <a:lumMod val="75000"/>
              </a:schemeClr>
            </a:solidFill>
            <a:latin typeface="+mj-lt"/>
          </a:defRPr>
        </a:defPPr>
      </a:lstStyle>
    </a:tx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EOM Powerpoint Vorlage 16zu9</Template>
  <TotalTime>0</TotalTime>
  <Words>3651</Words>
  <Application>Microsoft Office PowerPoint</Application>
  <PresentationFormat>Bildschirmpräsentation (16:9)</PresentationFormat>
  <Paragraphs>351</Paragraphs>
  <Slides>26</Slides>
  <Notes>22</Notes>
  <HiddenSlides>3</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EOM Powerpoint Vorlage 16zu9</vt:lpstr>
      <vt:lpstr>PowerPoint-Präsentation</vt:lpstr>
      <vt:lpstr>Miteinander achtsam leben</vt:lpstr>
      <vt:lpstr>Inhalt</vt:lpstr>
      <vt:lpstr>Was muss ich wissen?</vt:lpstr>
      <vt:lpstr>Begriffsdefinition: Grenzverletzungen</vt:lpstr>
      <vt:lpstr>Begriffsdefinition: Sexuelle Übergriffe</vt:lpstr>
      <vt:lpstr>Statistik – was sagen uns die Zahlen?</vt:lpstr>
      <vt:lpstr>PowerPoint-Präsentation</vt:lpstr>
      <vt:lpstr>PowerPoint-Präsentation</vt:lpstr>
      <vt:lpstr>Strategien von Täter_innen</vt:lpstr>
      <vt:lpstr>Mögliche Auswirkungen auf Betroffene</vt:lpstr>
      <vt:lpstr>Warum melden die Betroffenen sich nicht?</vt:lpstr>
      <vt:lpstr>Was kann ich tun?</vt:lpstr>
      <vt:lpstr>Was kann ich tun, wenn ein Kind / ein(e) Jugendliche(r) auf mich zukommt und von sexualisierter Gewalt erzählt? </vt:lpstr>
      <vt:lpstr>Was kann ich tun, wenn ich etwas beobachte, mir etwas über Dritte erzählt wird und ich sexualisierte Gewalt vermute? </vt:lpstr>
      <vt:lpstr>Was kann ich tun, wenn ich sexualisierte Gewalt unter Kindern und Jugendlichen beobachte?</vt:lpstr>
      <vt:lpstr>Standards für den Umgang mit Kindern und Jugendlichen</vt:lpstr>
      <vt:lpstr>Standards für den Umgang mit Kindern und Jugendlichen</vt:lpstr>
      <vt:lpstr>Kinderrechte</vt:lpstr>
      <vt:lpstr>Wo hole ich mir Hilfe?</vt:lpstr>
      <vt:lpstr>PowerPoint-Präsentation</vt:lpstr>
      <vt:lpstr>Was muss ich tun?</vt:lpstr>
      <vt:lpstr>Selbstauskunft und Verpflichtungserklärung und erweitertes polizeiliches Führungszeugnis</vt:lpstr>
      <vt:lpstr>Kurzanleitung (diese Folie wird bei der Präsentation automatisch ausgeblendet, kann aber auch gelöscht werden)</vt:lpstr>
      <vt:lpstr>PowerPoint-Präsentation</vt:lpstr>
      <vt:lpstr>PowerPoint-Präsentation</vt:lpstr>
    </vt:vector>
  </TitlesOfParts>
  <Company>Erzbischöfliches Ordinariat München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Wieser Claudia</dc:creator>
  <cp:lastModifiedBy>Bartlechner Peter</cp:lastModifiedBy>
  <cp:revision>105</cp:revision>
  <dcterms:created xsi:type="dcterms:W3CDTF">2014-11-26T15:10:31Z</dcterms:created>
  <dcterms:modified xsi:type="dcterms:W3CDTF">2016-11-30T15:30:03Z</dcterms:modified>
</cp:coreProperties>
</file>