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9" r:id="rId2"/>
    <p:sldId id="260" r:id="rId3"/>
    <p:sldId id="261" r:id="rId4"/>
    <p:sldId id="262" r:id="rId5"/>
    <p:sldId id="263" r:id="rId6"/>
    <p:sldId id="271" r:id="rId7"/>
    <p:sldId id="264" r:id="rId8"/>
    <p:sldId id="265" r:id="rId9"/>
    <p:sldId id="266" r:id="rId10"/>
    <p:sldId id="267" r:id="rId11"/>
    <p:sldId id="268" r:id="rId12"/>
    <p:sldId id="272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87CA"/>
    <a:srgbClr val="0364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130" d="100"/>
          <a:sy n="130" d="100"/>
        </p:scale>
        <p:origin x="-9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785B9-43E3-474C-ACB9-8BFD67FF0A83}" type="datetimeFigureOut">
              <a:rPr lang="de-DE" smtClean="0"/>
              <a:t>09.12.2015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3313C-9C24-4284-AA5E-DB4BD4EA5D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455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09A04-8DA3-40C8-B3D3-1471CEA6496B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4462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09A04-8DA3-40C8-B3D3-1471CEA6496B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0754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09A04-8DA3-40C8-B3D3-1471CEA6496B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0793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09A04-8DA3-40C8-B3D3-1471CEA6496B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6541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09A04-8DA3-40C8-B3D3-1471CEA6496B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6541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19200" y="2564904"/>
            <a:ext cx="6858000" cy="2311896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ACB66A0C-AA28-4C6E-A44B-19D256B4789C}" type="datetime1">
              <a:rPr lang="en-US" smtClean="0"/>
              <a:t>12/9/2015</a:t>
            </a:fld>
            <a:endParaRPr lang="en-US" sz="1600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1" name="Rechteck 20"/>
          <p:cNvSpPr/>
          <p:nvPr/>
        </p:nvSpPr>
        <p:spPr>
          <a:xfrm>
            <a:off x="904875" y="2564904"/>
            <a:ext cx="7315200" cy="2363331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htec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hteck 21"/>
          <p:cNvSpPr/>
          <p:nvPr/>
        </p:nvSpPr>
        <p:spPr>
          <a:xfrm>
            <a:off x="904875" y="2564904"/>
            <a:ext cx="228600" cy="2363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ec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2757"/>
            <a:ext cx="2123728" cy="347931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02" y="543872"/>
            <a:ext cx="1781435" cy="606263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452880"/>
            <a:ext cx="968512" cy="4090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604ECD8-DF10-42CB-BBC1-25B39B8E80A2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Gleichschenkliges Dreiec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EB und Umwelt w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5855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142" y="6321429"/>
            <a:ext cx="968512" cy="409083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60"/>
          <a:stretch/>
        </p:blipFill>
        <p:spPr>
          <a:xfrm>
            <a:off x="6300192" y="6321429"/>
            <a:ext cx="1576653" cy="409083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086" y="6321429"/>
            <a:ext cx="2123728" cy="3479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D723BD0-82B2-4581-92E0-C1DC2B93B741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46C67-65D5-411E-AF9A-671F957DCC6E}" type="datetime1">
              <a:rPr lang="en-US" smtClean="0"/>
              <a:t>12/9/2015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1E7FF4B-B5B5-4769-9CF1-9EFCB2925E3B}" type="datetime1">
              <a:rPr lang="en-US" smtClean="0"/>
              <a:t>12/9/2015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‹Nr.›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7E5C4F6-0E8A-49A4-91B9-37A3EA577338}" type="datetime1">
              <a:rPr lang="en-US" smtClean="0"/>
              <a:t>12/9/2015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‹Nr.›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09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6B676B2-03EE-4B1F-B87F-BCCEF03A87CD}" type="datetime1">
              <a:rPr lang="en-US" smtClean="0"/>
              <a:t>12/9/2015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‹Nr.›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81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49D7BDA-8ECE-452C-AE2B-C96ED0B75277}" type="datetime1">
              <a:rPr lang="en-US" smtClean="0"/>
              <a:t>12/9/2015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  <p:sp>
        <p:nvSpPr>
          <p:cNvPr id="5" name="Gerade Verbindung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D27D3D3-8583-46E9-8045-BCB63F98FD0A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leichschenkliges Dreiec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B6B9790-BD39-4FC0-AC9B-FCA00F036722}" type="datetime1">
              <a:rPr lang="en-US" smtClean="0"/>
              <a:t>12/9/2015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‹Nr.›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Gerade Verbindung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leichschenkliges Dreiec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72" r:id="rId6"/>
    <p:sldLayoutId id="2147483673" r:id="rId7"/>
    <p:sldLayoutId id="2147483667" r:id="rId8"/>
    <p:sldLayoutId id="2147483668" r:id="rId9"/>
    <p:sldLayoutId id="2147483671" r:id="rId10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200" y="2852936"/>
            <a:ext cx="6858000" cy="2088232"/>
          </a:xfrm>
        </p:spPr>
        <p:txBody>
          <a:bodyPr>
            <a:noAutofit/>
          </a:bodyPr>
          <a:lstStyle/>
          <a:p>
            <a:r>
              <a:rPr lang="de-DE" sz="2800" dirty="0">
                <a:latin typeface="Calibri" panose="020F0502020204030204" pitchFamily="34" charset="0"/>
                <a:cs typeface="Calibri" panose="020F0502020204030204" pitchFamily="34" charset="0"/>
              </a:rPr>
              <a:t>Papst </a:t>
            </a:r>
            <a:r>
              <a:rPr lang="de-D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Franziskus</a:t>
            </a:r>
            <a:br>
              <a:rPr lang="de-DE" sz="28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4800" dirty="0">
                <a:latin typeface="Calibri" panose="020F0502020204030204" pitchFamily="34" charset="0"/>
                <a:cs typeface="Calibri" panose="020F0502020204030204" pitchFamily="34" charset="0"/>
              </a:rPr>
              <a:t>LAUDATO </a:t>
            </a:r>
            <a:r>
              <a:rPr lang="de-DE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de-D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de-DE" sz="28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Über </a:t>
            </a:r>
            <a:r>
              <a:rPr lang="de-D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die Sorge für das gemeinsame Haus</a:t>
            </a:r>
            <a:endParaRPr lang="de-D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Grundbaustein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088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720725" algn="l"/>
              </a:tabLst>
            </a:pPr>
            <a:r>
              <a:rPr lang="de-DE" sz="20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Kap.5</a:t>
            </a:r>
            <a:r>
              <a:rPr lang="de-DE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: Leitlinien für Orientierung und </a:t>
            </a:r>
            <a:r>
              <a:rPr lang="de-DE" sz="20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Handeln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(Nr. 163-201)</a:t>
            </a:r>
            <a:endParaRPr lang="de-DE" sz="2000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2438" indent="0">
              <a:buNone/>
              <a:tabLst>
                <a:tab pos="720725" algn="l"/>
              </a:tabLst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internationale Politik, v.a. bzgl. </a:t>
            </a:r>
            <a:r>
              <a:rPr lang="de-DE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global </a:t>
            </a:r>
            <a:r>
              <a:rPr lang="de-DE" sz="20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governance</a:t>
            </a:r>
            <a:endParaRPr lang="de-DE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2438" indent="0">
              <a:buNone/>
              <a:tabLst>
                <a:tab pos="720725" algn="l"/>
              </a:tabLst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nationale &amp; lokale politische Konzepte</a:t>
            </a:r>
          </a:p>
          <a:p>
            <a:pPr marL="452438" indent="0">
              <a:buNone/>
              <a:tabLst>
                <a:tab pos="720725" algn="l"/>
              </a:tabLst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Dialog &amp; Transparenz in den Entscheidungsprozessen</a:t>
            </a:r>
          </a:p>
          <a:p>
            <a:pPr marL="452438" indent="0">
              <a:buNone/>
              <a:tabLst>
                <a:tab pos="720725" algn="l"/>
              </a:tabLst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Ziel von Politik &amp; Wirtschaft: volle menschliche Entfaltung</a:t>
            </a:r>
          </a:p>
          <a:p>
            <a:pPr marL="452438" indent="0">
              <a:buNone/>
              <a:tabLst>
                <a:tab pos="720725" algn="l"/>
              </a:tabLst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Die Religionen im Dialog mit den Wissenschaften</a:t>
            </a:r>
          </a:p>
          <a:p>
            <a:pPr marL="0" indent="0">
              <a:buNone/>
              <a:tabLst>
                <a:tab pos="720725" algn="l"/>
              </a:tabLst>
            </a:pP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0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Kap</a:t>
            </a:r>
            <a:r>
              <a:rPr lang="de-DE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. 6: Ökologische Erziehung und </a:t>
            </a:r>
            <a:r>
              <a:rPr lang="de-DE" sz="20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Spiritualität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(Nr. 202-245)</a:t>
            </a:r>
            <a:endParaRPr lang="de-DE" sz="2000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tabLst>
                <a:tab pos="452438" algn="l"/>
              </a:tabLst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gefordert: anderer Lebensstil</a:t>
            </a:r>
          </a:p>
          <a:p>
            <a:pPr marL="0" indent="0">
              <a:buNone/>
              <a:tabLst>
                <a:tab pos="452438" algn="l"/>
              </a:tabLst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Erziehung zum Bündnis zwischen der Menschheit und der Umwelt</a:t>
            </a:r>
          </a:p>
          <a:p>
            <a:pPr marL="452438" indent="-452438">
              <a:buNone/>
              <a:tabLst>
                <a:tab pos="452438" algn="l"/>
              </a:tabLst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ökologische Umkehr, innerer Frieden, universale Geschwisterlichkeit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Kultur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der Achtsamkeit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„ökologische Spiritualität“</a:t>
            </a:r>
          </a:p>
          <a:p>
            <a:pPr marL="720725" indent="-720725">
              <a:buNone/>
              <a:tabLst>
                <a:tab pos="720725" algn="l"/>
              </a:tabLst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000" u="sng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Abschlussgebete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(Nr. 246)</a:t>
            </a:r>
          </a:p>
          <a:p>
            <a:pPr marL="720725" indent="-720725">
              <a:buNone/>
              <a:tabLst>
                <a:tab pos="452438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	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Gebet für unsere Erde &amp; Christliches Gebet mit der Schöpfung</a:t>
            </a: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tabLst>
                <a:tab pos="720725" algn="l"/>
              </a:tabLst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87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74576"/>
          </a:xfrm>
        </p:spPr>
        <p:txBody>
          <a:bodyPr/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Rote Linien, die LS durchziehen (1)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/>
          </a:bodyPr>
          <a:lstStyle/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Enge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Beziehung zwischen den Armen und der Anfälligkeit des Planeten</a:t>
            </a:r>
          </a:p>
          <a:p>
            <a:pPr>
              <a:buFont typeface="Wingdings"/>
              <a:buChar char="à"/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Verschränkung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von Armuts-, Gerechtigkeits- und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Umweltfrage</a:t>
            </a: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Überzeugung, dass in der Welt alles miteinander verbunden ist</a:t>
            </a:r>
          </a:p>
          <a:p>
            <a:pPr>
              <a:buFont typeface="Wingdings"/>
              <a:buChar char="à"/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ganzheitliche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Sicht auf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Wirklichkeit</a:t>
            </a: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Kritik am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gegenwärtigen Machtmodell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und den Formen der Macht, die aus der Technik abgeleitet sind („Technokratisches Paradigma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“)</a:t>
            </a: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Suche nach einem anderen Verständnis von Wirtschaft und Fortschritt </a:t>
            </a:r>
          </a:p>
          <a:p>
            <a:pPr>
              <a:buFont typeface="Wingdings"/>
              <a:buChar char="à"/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Wachstumskritik</a:t>
            </a: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74576"/>
          </a:xfrm>
        </p:spPr>
        <p:txBody>
          <a:bodyPr/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Rote Linien, die LS durchziehen (2)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/>
          </a:bodyPr>
          <a:lstStyle/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Eigenwert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eines jeden Geschöpfs &amp; der menschliche Sinn der Ökologie</a:t>
            </a:r>
          </a:p>
          <a:p>
            <a:pPr>
              <a:buFont typeface="Wingdings"/>
              <a:buChar char="à"/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Ökologie“ und „Humanökologie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</a:p>
          <a:p>
            <a:pPr>
              <a:buFont typeface="Wingdings"/>
              <a:buChar char="à"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Notwendigkeit aufrichtiger und ehrlicher Debatten</a:t>
            </a:r>
          </a:p>
          <a:p>
            <a:pPr>
              <a:buFont typeface="Wingdings"/>
              <a:buChar char="à"/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beginnt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bei ehrlichem, ungeschminktem Wahrnehmen der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Wirklichkeit</a:t>
            </a:r>
          </a:p>
          <a:p>
            <a:pPr>
              <a:buFont typeface="Wingdings"/>
              <a:buChar char="à"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Schwere Verantwortung der internationalen und lokalen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Politik</a:t>
            </a: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„Wegwerfkultur“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und der Vorschlag eines neuen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Lebensstils: „ökologische Umkehr“</a:t>
            </a: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„ökologische Spiritualität“</a:t>
            </a: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10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30560"/>
          </a:xfrm>
        </p:spPr>
        <p:txBody>
          <a:bodyPr/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Papst Franziskus</a:t>
            </a: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´ </a:t>
            </a: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Appelle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32216"/>
          </a:xfrm>
        </p:spPr>
        <p:txBody>
          <a:bodyPr>
            <a:noAutofit/>
          </a:bodyPr>
          <a:lstStyle/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sich der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eigenen </a:t>
            </a:r>
            <a:r>
              <a:rPr lang="de-DE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Verantwortung </a:t>
            </a:r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bewusst werden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59, 68, 217)</a:t>
            </a:r>
          </a:p>
          <a:p>
            <a:pPr lvl="0"/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Dialog und Vernetzung suchen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(u.a. 13, 14, 119):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universale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Solidarität (14)</a:t>
            </a: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Nach </a:t>
            </a:r>
            <a:r>
              <a:rPr lang="de-DE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ganzheitlichen </a:t>
            </a:r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Lösungen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suchen (49, 139, 175)</a:t>
            </a: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Sich bewusst werden, dass die eigene </a:t>
            </a:r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Würde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 auf dem Spiel steht (160) – und die aller Menschen (30, 43, 65, 193)</a:t>
            </a: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kritische </a:t>
            </a:r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Auseinandersetzung mit dem technokratischen </a:t>
            </a:r>
            <a:r>
              <a:rPr lang="de-DE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Paradigma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muss alles,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was machbar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ist,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auch gemacht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werden? (106-114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Auf </a:t>
            </a:r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unterschiedlichen Ebenen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handeln – „ökologische Umkehr“: </a:t>
            </a: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Auf nationaler und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lokaler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Ebene (Nr. 180, 181):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aktiv werden und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dabei mitwirken, politische und ökonomische Rahmenbedingungen zu ändern</a:t>
            </a: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Auf persönlicher Ebene: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im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Alltag neue Gewohnheiten (Nr. 211), einen neuen Lebensstil entwickeln (222, 226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Für die Kirche: Dialog fördern (61, 65), Sensibilisierung und Ermahnung der Gläubigen (221), Praxis einer „ökologischen Spiritualität“ (216 ff.)</a:t>
            </a: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440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Ermutigungen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„Die Welt ist mehr als ein zu lösendes Problem, sie ist ein freudiges Geheimnis, das wir mit frohem Lob betrachten.“ (12</a:t>
            </a:r>
            <a:r>
              <a:rPr lang="de-D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Gott lässt uns nicht allein. Es ist noch Hoffnung auf eine gemeinsame Umkehr.“ (61, 71</a:t>
            </a:r>
            <a:r>
              <a:rPr lang="de-D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„Gehen wir singend voran! Mögen unsere Kämpfe und unsere Sorgen um diesen Planeten uns nicht die Freude und die Hoffnung nehmen.“ (244) </a:t>
            </a:r>
            <a:endParaRPr lang="de-DE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905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630560"/>
          </a:xfrm>
        </p:spPr>
        <p:txBody>
          <a:bodyPr/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Was ist eine Enzyklika?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16192"/>
          </a:xfrm>
        </p:spPr>
        <p:txBody>
          <a:bodyPr>
            <a:normAutofit/>
          </a:bodyPr>
          <a:lstStyle/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belehrendes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oder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ermahnendes </a:t>
            </a:r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Rundschreiben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der </a:t>
            </a:r>
            <a:r>
              <a:rPr lang="de-DE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Päpste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bis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heute eine wichtige Verlautbarungsform des Lehramtes der römisch-katholischen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Kirche</a:t>
            </a:r>
          </a:p>
          <a:p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Sozialenzykliken: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entfalten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die Katholische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Soziallehre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(kirchliche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Vorstellungen darüber, wie soziales Miteinander am besten zu gestalten und zu leben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sei) </a:t>
            </a: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erste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ausdrückliche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Sozialenzyklika: </a:t>
            </a:r>
            <a:r>
              <a:rPr lang="de-D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Rerum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novarum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1891)</a:t>
            </a:r>
          </a:p>
          <a:p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Laudato Si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ist die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jüngste Sozialenzyklika im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Verlauf der ca. 125-jährigen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Geschichte der katholischen Soziallehre.  </a:t>
            </a: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6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Die Enzyklika Laudato Si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0168"/>
          </a:xfrm>
        </p:spPr>
        <p:txBody>
          <a:bodyPr>
            <a:normAutofit/>
          </a:bodyPr>
          <a:lstStyle/>
          <a:p>
            <a:pPr lvl="0"/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ist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die erste eigene Enzyklika von Papst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Franziskus;</a:t>
            </a: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wurde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auf Spanisch verfasst;</a:t>
            </a:r>
          </a:p>
          <a:p>
            <a:pPr marL="0" lvl="0" indent="0">
              <a:buNone/>
            </a:pP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wurde zusätzlich zur Kurie durch von Papst Franziskus persönlich ausgewählte Experten vorbereitet und erarbeitet;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urde von Papst Franziskus selbst endredigiert;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wurde am 18.06.2015 zeitgleich auf Arabisch, Deutsch, Englisch, Französisch, Italienisch, Polnisch, Portugiesisch und Spanisch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veröffentlicht.</a:t>
            </a: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39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Woher der Titel „Laudato Si“?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Übernommen aus dem </a:t>
            </a:r>
            <a:r>
              <a:rPr lang="de-DE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Kehrvers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des Sonnengesangs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des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Heiligen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Franz von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Assisi: „Laudato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Si, mi´ Signore – Gelobt seist du, mein Herr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“.</a:t>
            </a: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Untertitel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„Über die Sorge für das gemeinsame Haus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“:</a:t>
            </a:r>
          </a:p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Verweis 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auf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den besorgniserregenden Zustand des einen Globus, auf dem alle Menschen zusammen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leben;</a:t>
            </a: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Anspielung auf die Ursprungsbedeutung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von </a:t>
            </a:r>
            <a:r>
              <a:rPr lang="de-DE" sz="2000" i="1" dirty="0" err="1">
                <a:latin typeface="Calibri" panose="020F0502020204030204" pitchFamily="34" charset="0"/>
                <a:cs typeface="Calibri" panose="020F0502020204030204" pitchFamily="34" charset="0"/>
              </a:rPr>
              <a:t>oikos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, griechisch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für: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Haus, dem ersten Bestandteil des Wortes „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Öko-</a:t>
            </a:r>
            <a:r>
              <a:rPr lang="de-DE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logie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“.</a:t>
            </a:r>
            <a:b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35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Einige Besonderheiten von Laudato Si (1)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ist gerichtet an alle Menschen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weltweit,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nicht nur an die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Gläubigen – Dialoganliegen der Enzyklika;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gehalten in einem allgemein verständlichen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Stil;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hat einen sehr weiten Ökumene-Begriff: zustimmendes Zitieren nicht-katholischer und nicht-christlicher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Autoren; 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nimmt die Erfahrungen der Ortskirchen ernst: häufiges Verweisen auf Schreiben von Bischofskonferenzen quer über den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Globus;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deutlich geprägt von einem Blick auf die Lebensrealität von Menschen „am Rande“, die von den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Auswirkungen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der Umweltzerstörung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schon heute unmittelbar, häufig existenziell,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betroffen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sind.</a:t>
            </a: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36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Einige Besonderheiten von Laudato Si (2)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mehr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als nur „Umwelt-Enzyklika“: ist eine Sozialenzyklika, die die Umwelt-, Armuts-, Gerechtigkeits- und Verteilungsfrage zusammenführt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Deutliche mehrfache Würdigung der säkularen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Umweltbewegung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Im Analysekapitel: Aufgreifen der aktuellen wissenschaftlichen Fachdiskussionen – Wertschätzung der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Empirie bzw. der Erkenntnisse der Wissenschaften</a:t>
            </a:r>
          </a:p>
          <a:p>
            <a:pPr lvl="0"/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Endet mit zwei Gebeten: eines für religiöse Menschen egal welcher Religion, eines für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Christinnen und Christen</a:t>
            </a: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736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552" y="620688"/>
            <a:ext cx="8229600" cy="558552"/>
          </a:xfrm>
        </p:spPr>
        <p:txBody>
          <a:bodyPr>
            <a:noAutofit/>
          </a:bodyPr>
          <a:lstStyle/>
          <a:p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Aufbau und Struktur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67544" y="1268760"/>
            <a:ext cx="24482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Sehen</a:t>
            </a:r>
          </a:p>
          <a:p>
            <a:pPr algn="ctr"/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3275856" y="1268760"/>
            <a:ext cx="24482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Urteilen </a:t>
            </a:r>
          </a:p>
          <a:p>
            <a:pPr algn="ctr"/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100936" y="1268760"/>
            <a:ext cx="24482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Handeln</a:t>
            </a:r>
          </a:p>
          <a:p>
            <a:pPr algn="ctr"/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67544" y="2128238"/>
            <a:ext cx="2448272" cy="4109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Kapitel: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unserem Haus widerfährt</a:t>
            </a:r>
            <a:endParaRPr lang="de-DE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6100936" y="2128238"/>
            <a:ext cx="2448272" cy="4109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Kapitel: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Leitlinien für Orientierung und Handeln</a:t>
            </a:r>
          </a:p>
          <a:p>
            <a:pPr algn="ctr"/>
            <a:endParaRPr lang="de-DE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Kapitel: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Ökologische Erziehung und Spiritualität</a:t>
            </a:r>
            <a:endParaRPr lang="de-DE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3322216" y="2128238"/>
            <a:ext cx="2448272" cy="4109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Kapitel:</a:t>
            </a: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 Evangelium von der Schöpfung</a:t>
            </a:r>
          </a:p>
          <a:p>
            <a:pPr algn="ctr"/>
            <a:endParaRPr lang="de-DE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Kapitel:</a:t>
            </a: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 menschliche Wurzel der ökologischen </a:t>
            </a:r>
            <a:r>
              <a:rPr lang="de-DE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Krise</a:t>
            </a:r>
          </a:p>
          <a:p>
            <a:pPr algn="ctr"/>
            <a:endParaRPr lang="de-DE" sz="2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Kapitel:</a:t>
            </a: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Eine ganzheitliche Ökologie</a:t>
            </a:r>
          </a:p>
          <a:p>
            <a:pPr algn="ctr"/>
            <a:endParaRPr lang="de-DE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617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3500" dirty="0" smtClean="0">
                <a:latin typeface="Calibri" panose="020F0502020204030204" pitchFamily="34" charset="0"/>
                <a:cs typeface="Calibri" panose="020F0502020204030204" pitchFamily="34" charset="0"/>
              </a:rPr>
              <a:t>Inhalte der Kapitel 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(insgesamt 246 Nummern)</a:t>
            </a:r>
          </a:p>
          <a:p>
            <a:pPr marL="0" indent="0">
              <a:buNone/>
            </a:pPr>
            <a:endParaRPr lang="de-DE" sz="2200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2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Einleitung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(Nr. 1-16)</a:t>
            </a:r>
          </a:p>
          <a:p>
            <a:pPr marL="0" indent="0">
              <a:buNone/>
            </a:pPr>
            <a:r>
              <a:rPr lang="de-DE" sz="22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Kap.1: Was unserem Haus widerfährt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(Nr. 17-61)</a:t>
            </a:r>
          </a:p>
          <a:p>
            <a:pPr marL="452438" indent="0" defTabSz="250825">
              <a:buNone/>
              <a:tabLst>
                <a:tab pos="452438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	Umweltverschmutzung und Klimawandel </a:t>
            </a:r>
          </a:p>
          <a:p>
            <a:pPr marL="452438" indent="0" defTabSz="250825">
              <a:buNone/>
              <a:tabLst>
                <a:tab pos="452438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	Wasserfrage </a:t>
            </a:r>
          </a:p>
          <a:p>
            <a:pPr marL="452438" indent="0" defTabSz="250825">
              <a:buNone/>
              <a:tabLst>
                <a:tab pos="452438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	Verlust der biologischen Vielfalt </a:t>
            </a:r>
          </a:p>
          <a:p>
            <a:pPr marL="452438" indent="0" defTabSz="250825">
              <a:buNone/>
              <a:tabLst>
                <a:tab pos="452438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	Verschlechterung der Lebensqualität und sozialer Niedergang</a:t>
            </a:r>
          </a:p>
          <a:p>
            <a:pPr marL="452438" indent="0" defTabSz="250825">
              <a:buNone/>
              <a:tabLst>
                <a:tab pos="452438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	Weltweite soziale Ungerechtigkeit</a:t>
            </a:r>
          </a:p>
          <a:p>
            <a:pPr marL="452438" indent="0" defTabSz="250825">
              <a:buNone/>
              <a:tabLst>
                <a:tab pos="452438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	Die Schwäche der Reaktionen</a:t>
            </a:r>
          </a:p>
          <a:p>
            <a:pPr marL="452438" indent="0" defTabSz="250825">
              <a:buNone/>
              <a:tabLst>
                <a:tab pos="452438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	Unterschiedlichkeit der Meinungen</a:t>
            </a:r>
          </a:p>
          <a:p>
            <a:pPr marL="720725" indent="-720725">
              <a:buNone/>
              <a:tabLst>
                <a:tab pos="720725" algn="l"/>
              </a:tabLst>
            </a:pP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2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Kap.2: Das Evangelium von der Schöpfung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(Nr. 62-100)</a:t>
            </a:r>
            <a:endParaRPr lang="de-DE" sz="2200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[mit 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eigener Begründung: 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umfassende Sicht auf 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Wirklichkeit bedarf 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auch der Religion]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Bibeltheologische Meditation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Kerninhalte des dogmatischen Traktats Schöpfungstheologie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75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0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Kap.3: Die menschliche Wurzel der ökologischen Krise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(Nr. 101-136)</a:t>
            </a:r>
            <a:endParaRPr lang="de-DE" sz="2000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2438" indent="0">
              <a:buNone/>
              <a:tabLst>
                <a:tab pos="62547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Kulturanthropologische Systemkritik: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Technik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, Macht, Markt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„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technokratisches Paradigma“,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despotischer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Anthropozentrismus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</a:p>
          <a:p>
            <a:pPr marL="452438" indent="0">
              <a:buNone/>
              <a:tabLst>
                <a:tab pos="62547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weitere Themen: u.a. Arbeit, Bioethik, Vorzüge kleinbäuerlicher 	Landwirtschaft, …</a:t>
            </a:r>
          </a:p>
          <a:p>
            <a:pPr marL="0" indent="0">
              <a:buNone/>
              <a:tabLst>
                <a:tab pos="720725" algn="l"/>
              </a:tabLst>
            </a:pP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0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Kap.4: Eine ganzheitliche Ökologie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der eigene Ansatz) (Nr. 137-162)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„Die Ökologie untersucht die Beziehungen zwischen den lebenden Organismen und der Umwelt, in der sie sich entwickeln.“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Umweltökologie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Wirtschaftsökologie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Sozialökologie (von der Familie bis zur intern. Ebene)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Kulturökologie (kulturelle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eichtümer der Menschheit, lokale Kulturen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versus 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globalisierte Einheitskultur)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Ökologie des Alltagslebens &amp; Humanökologie </a:t>
            </a:r>
          </a:p>
          <a:p>
            <a:pPr marL="720725" indent="-720725">
              <a:buNone/>
              <a:tabLst>
                <a:tab pos="720725" algn="l"/>
              </a:tabLst>
            </a:pP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Gemeinwohl &amp; generationenübergreifende Gerechtigkeit	</a:t>
            </a: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77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orlage in SW mit Logos">
  <a:themeElements>
    <a:clrScheme name="Graustuf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in SW mit Logos</Template>
  <TotalTime>0</TotalTime>
  <Words>904</Words>
  <Application>Microsoft Office PowerPoint</Application>
  <PresentationFormat>Bildschirmpräsentation (4:3)</PresentationFormat>
  <Paragraphs>160</Paragraphs>
  <Slides>14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Vorlage in SW mit Logos</vt:lpstr>
      <vt:lpstr>Papst Franziskus  LAUDATO SI Über die Sorge für das gemeinsame Haus</vt:lpstr>
      <vt:lpstr>Was ist eine Enzyklika?</vt:lpstr>
      <vt:lpstr>Die Enzyklika Laudato Si</vt:lpstr>
      <vt:lpstr>Woher der Titel „Laudato Si“?</vt:lpstr>
      <vt:lpstr>Einige Besonderheiten von Laudato Si (1)</vt:lpstr>
      <vt:lpstr>Einige Besonderheiten von Laudato Si (2)</vt:lpstr>
      <vt:lpstr>Aufbau und Struktur</vt:lpstr>
      <vt:lpstr>PowerPoint-Präsentation</vt:lpstr>
      <vt:lpstr>PowerPoint-Präsentation</vt:lpstr>
      <vt:lpstr>PowerPoint-Präsentation</vt:lpstr>
      <vt:lpstr>Rote Linien, die LS durchziehen (1)</vt:lpstr>
      <vt:lpstr>Rote Linien, die LS durchziehen (2)</vt:lpstr>
      <vt:lpstr>Papst Franziskus´ Appelle</vt:lpstr>
      <vt:lpstr>Ermutigungen</vt:lpstr>
    </vt:vector>
  </TitlesOfParts>
  <Company>Erzbischöfliches Ordinariat München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LAUDATO SI von Papst Franziskus  über die Sorge für das gemeinsame Haus</dc:title>
  <dc:creator>Woerndle Britta</dc:creator>
  <cp:lastModifiedBy>Kiefer Mattias</cp:lastModifiedBy>
  <cp:revision>9</cp:revision>
  <dcterms:created xsi:type="dcterms:W3CDTF">2015-11-18T11:08:20Z</dcterms:created>
  <dcterms:modified xsi:type="dcterms:W3CDTF">2015-12-09T08:19:03Z</dcterms:modified>
</cp:coreProperties>
</file>