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57" r:id="rId3"/>
    <p:sldId id="263" r:id="rId4"/>
    <p:sldId id="258" r:id="rId5"/>
    <p:sldId id="269" r:id="rId6"/>
    <p:sldId id="262" r:id="rId7"/>
    <p:sldId id="267" r:id="rId8"/>
    <p:sldId id="273" r:id="rId9"/>
    <p:sldId id="272" r:id="rId10"/>
    <p:sldId id="289" r:id="rId11"/>
    <p:sldId id="271" r:id="rId12"/>
    <p:sldId id="290" r:id="rId13"/>
    <p:sldId id="274" r:id="rId14"/>
    <p:sldId id="293" r:id="rId15"/>
    <p:sldId id="292" r:id="rId16"/>
    <p:sldId id="294" r:id="rId17"/>
    <p:sldId id="295" r:id="rId18"/>
    <p:sldId id="276" r:id="rId19"/>
    <p:sldId id="278" r:id="rId20"/>
    <p:sldId id="285" r:id="rId21"/>
    <p:sldId id="291" r:id="rId22"/>
    <p:sldId id="286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mpusoft Home User" initials="CHU" lastIdx="10" clrIdx="0"/>
  <p:cmAuthor id="1" name="Pietro Brenner" initials="P.B.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1" autoAdjust="0"/>
    <p:restoredTop sz="94671" autoAdjust="0"/>
  </p:normalViewPr>
  <p:slideViewPr>
    <p:cSldViewPr>
      <p:cViewPr varScale="1">
        <p:scale>
          <a:sx n="108" d="100"/>
          <a:sy n="108" d="100"/>
        </p:scale>
        <p:origin x="-6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3-05T19:36:30.627" idx="8">
    <p:pos x="2060" y="2147"/>
    <p:text>Volontariat= Freiwilligendienst
Volontaer= Freiwilliger
Deswegen waere Freiwilligen-Volontariat sozusagen DOPPELT GEMOPPELT
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3-03T20:24:21.349" idx="4">
    <p:pos x="4591" y="1955"/>
    <p:text>Ferien: 1</p:text>
  </p:cm>
  <p:cm authorId="0" dt="2013-03-03T20:25:07.287" idx="5">
    <p:pos x="4547" y="2182"/>
    <p:text>Ferien 1</p:text>
  </p:cm>
  <p:cm authorId="0" dt="2013-03-03T20:24:57.837" idx="6">
    <p:pos x="4756" y="2409"/>
    <p:text>Ferien 1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3-05T20:08:49.997" idx="10">
    <p:pos x="2388" y="3218"/>
    <p:text>Valentin hat als erster der Volontaere das CHJ am 4.3.13 wie geplant verlassen- eswar ein schoener, wenn auch wehmuetiger Abschied, weil mir so bewusst wurde, dass ich selbst auch nur noch 2 Monate in Ecuador habe. 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3-05T19:40:40.338" idx="9">
    <p:pos x="960" y="1929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C455F-5DB1-4A08-B8AE-5FE5E9CAD40E}" type="datetimeFigureOut">
              <a:rPr lang="de-DE" smtClean="0"/>
              <a:t>10.03.2013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29F5F-4626-4CE6-B05D-8A236E62CA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678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4481-664C-49F3-90D1-FE6FBB76DC2E}" type="datetimeFigureOut">
              <a:rPr lang="de-DE" smtClean="0"/>
              <a:t>10.03.2013</a:t>
            </a:fld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462BA4-29FB-46DE-839C-5A6F4F6E31D8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4481-664C-49F3-90D1-FE6FBB76DC2E}" type="datetimeFigureOut">
              <a:rPr lang="de-DE" smtClean="0"/>
              <a:t>10.03.2013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2BA4-29FB-46DE-839C-5A6F4F6E31D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4481-664C-49F3-90D1-FE6FBB76DC2E}" type="datetimeFigureOut">
              <a:rPr lang="de-DE" smtClean="0"/>
              <a:t>10.03.2013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2BA4-29FB-46DE-839C-5A6F4F6E31D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4481-664C-49F3-90D1-FE6FBB76DC2E}" type="datetimeFigureOut">
              <a:rPr lang="de-DE" smtClean="0"/>
              <a:t>10.03.2013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2BA4-29FB-46DE-839C-5A6F4F6E31D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4481-664C-49F3-90D1-FE6FBB76DC2E}" type="datetimeFigureOut">
              <a:rPr lang="de-DE" smtClean="0"/>
              <a:t>10.03.2013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2BA4-29FB-46DE-839C-5A6F4F6E31D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984481-664C-49F3-90D1-FE6FBB76DC2E}" type="datetimeFigureOut">
              <a:rPr lang="de-DE" smtClean="0"/>
              <a:t>10.03.2013</a:t>
            </a:fld>
            <a:endParaRPr lang="de-DE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462BA4-29FB-46DE-839C-5A6F4F6E31D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4481-664C-49F3-90D1-FE6FBB76DC2E}" type="datetimeFigureOut">
              <a:rPr lang="de-DE" smtClean="0"/>
              <a:t>10.03.2013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2BA4-29FB-46DE-839C-5A6F4F6E31D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4481-664C-49F3-90D1-FE6FBB76DC2E}" type="datetimeFigureOut">
              <a:rPr lang="de-DE" smtClean="0"/>
              <a:t>10.03.2013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2BA4-29FB-46DE-839C-5A6F4F6E31D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4481-664C-49F3-90D1-FE6FBB76DC2E}" type="datetimeFigureOut">
              <a:rPr lang="de-DE" smtClean="0"/>
              <a:t>10.03.2013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2BA4-29FB-46DE-839C-5A6F4F6E31D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4481-664C-49F3-90D1-FE6FBB76DC2E}" type="datetimeFigureOut">
              <a:rPr lang="de-DE" smtClean="0"/>
              <a:t>10.03.2013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2BA4-29FB-46DE-839C-5A6F4F6E31D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4481-664C-49F3-90D1-FE6FBB76DC2E}" type="datetimeFigureOut">
              <a:rPr lang="de-DE" smtClean="0"/>
              <a:t>10.03.2013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2BA4-29FB-46DE-839C-5A6F4F6E31D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E984481-664C-49F3-90D1-FE6FBB76DC2E}" type="datetimeFigureOut">
              <a:rPr lang="de-DE" smtClean="0"/>
              <a:t>10.03.2013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E462BA4-29FB-46DE-839C-5A6F4F6E31D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https://encrypted-tbn3.gstatic.com/images?q=tbn:ANd9GcRBdv9o2H9UEkrvwfXym89kzYzQcvaMVVl5dw05fL3hgYVWPaLBe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Ecuador" TargetMode="External"/><Relationship Id="rId2" Type="http://schemas.openxmlformats.org/officeDocument/2006/relationships/hyperlink" Target="http://www.hogardejesu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rzbistum-muenchen.de/Pfarrei/Page022851.aspx" TargetMode="External"/><Relationship Id="rId4" Type="http://schemas.openxmlformats.org/officeDocument/2006/relationships/hyperlink" Target="http://de.wikipedia.org/wiki/Santo_Domingo_de_los_Colorado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file:///C:\Users\Pietro\Dropbox\CJH\Bilder\Bilder_vom_CHJ_2013.ppt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hogardejesus.org/" TargetMode="External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erzbistum-muenchen.de/Pfarrei/Page022851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992888" cy="2891407"/>
          </a:xfrm>
        </p:spPr>
        <p:txBody>
          <a:bodyPr/>
          <a:lstStyle/>
          <a:p>
            <a:r>
              <a:rPr lang="de-DE" sz="6600" b="1" dirty="0"/>
              <a:t>Casa Hogar de </a:t>
            </a:r>
            <a:r>
              <a:rPr lang="de-DE" sz="6600" b="1" dirty="0" smtClean="0"/>
              <a:t>Jesus</a:t>
            </a:r>
            <a:r>
              <a:rPr lang="de-DE" sz="6000" b="1" dirty="0" smtClean="0"/>
              <a:t/>
            </a:r>
            <a:br>
              <a:rPr lang="de-DE" sz="6000" b="1" dirty="0" smtClean="0"/>
            </a:br>
            <a:r>
              <a:rPr lang="de-DE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Bericht über unser Partnerprojekt </a:t>
            </a:r>
            <a:br>
              <a:rPr lang="de-DE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die Aktivitäten des </a:t>
            </a:r>
            <a:r>
              <a:rPr lang="de-DE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AK‘s</a:t>
            </a:r>
            <a:endParaRPr lang="de-D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5157192"/>
            <a:ext cx="6400800" cy="1080120"/>
          </a:xfrm>
        </p:spPr>
        <p:txBody>
          <a:bodyPr>
            <a:normAutofit fontScale="55000" lnSpcReduction="20000"/>
          </a:bodyPr>
          <a:lstStyle/>
          <a:p>
            <a:endParaRPr lang="de-DE" dirty="0" smtClean="0"/>
          </a:p>
          <a:p>
            <a:pPr>
              <a:lnSpc>
                <a:spcPct val="120000"/>
              </a:lnSpc>
            </a:pPr>
            <a:r>
              <a:rPr lang="de-DE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Aktive Mitglieder: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Pietro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Brenner,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Anneliese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eugebauer, Ernst Sailer, Timo und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Maria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Helminger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Josef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Gibis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Stefan Unterholzner, Hans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Oeckl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und Martina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Klauser-Oeckl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 und Beate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Meisinger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Josef  Peis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667947"/>
            <a:ext cx="1883577" cy="15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5788423"/>
            <a:ext cx="7560840" cy="664913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de-DE" sz="7200" dirty="0" smtClean="0"/>
              <a:t>Timo mit Kindern beim </a:t>
            </a:r>
            <a:r>
              <a:rPr lang="de-DE" sz="7200" dirty="0"/>
              <a:t>wöchentlichen </a:t>
            </a:r>
            <a:r>
              <a:rPr lang="de-DE" sz="7200" dirty="0" smtClean="0"/>
              <a:t>Ausflug zu </a:t>
            </a:r>
            <a:br>
              <a:rPr lang="de-DE" sz="7200" dirty="0" smtClean="0"/>
            </a:br>
            <a:r>
              <a:rPr lang="de-DE" sz="7200" dirty="0" smtClean="0"/>
              <a:t>einem Bauernhaus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212" y="0"/>
            <a:ext cx="1185788" cy="980728"/>
          </a:xfrm>
          <a:prstGeom prst="rect">
            <a:avLst/>
          </a:prstGeom>
        </p:spPr>
      </p:pic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323528" y="0"/>
            <a:ext cx="9145016" cy="1484784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de-DE" sz="4000" dirty="0" smtClean="0"/>
              <a:t>Unser Mann vor Ort: </a:t>
            </a:r>
            <a:br>
              <a:rPr lang="de-DE" sz="4000" dirty="0" smtClean="0"/>
            </a:br>
            <a:r>
              <a:rPr lang="de-DE" sz="4000" dirty="0" smtClean="0"/>
              <a:t>Das Volontariat von Timo Helminger</a:t>
            </a:r>
            <a:endParaRPr lang="de-DE" sz="4000" dirty="0"/>
          </a:p>
        </p:txBody>
      </p:sp>
      <p:pic>
        <p:nvPicPr>
          <p:cNvPr id="1026" name="Picture 2" descr="C:\Users\Pietro\Dropbox\CJH\Bilder\Ausflug Finca von Cristibál\Nach dem Mittagessen ein kleines Schlaefchen- von wegen!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" t="17630" r="5745" b="2778"/>
          <a:stretch/>
        </p:blipFill>
        <p:spPr bwMode="auto">
          <a:xfrm>
            <a:off x="1403648" y="1474377"/>
            <a:ext cx="605591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42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10000"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dirty="0" smtClean="0"/>
              <a:t>Die Homepage unseres Arbeitskreises Partnerprojekt CHJ</a:t>
            </a:r>
            <a:br>
              <a:rPr lang="de-DE" dirty="0" smtClean="0"/>
            </a:br>
            <a:r>
              <a:rPr lang="de-DE" dirty="0" smtClean="0"/>
              <a:t>auf unserer Pfarrei-Homepage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0"/>
            <a:ext cx="1259632" cy="1041802"/>
          </a:xfrm>
          <a:prstGeom prst="rect">
            <a:avLst/>
          </a:prstGeom>
        </p:spPr>
      </p:pic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57200" y="0"/>
            <a:ext cx="7931224" cy="1412776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de-DE" sz="4000" dirty="0"/>
              <a:t>Aufbau einer Homepage </a:t>
            </a: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dirty="0" smtClean="0"/>
              <a:t>mit </a:t>
            </a:r>
            <a:r>
              <a:rPr lang="de-DE" sz="4000" dirty="0"/>
              <a:t>Projektinformationen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327295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bgerundetes Rechteck 1"/>
          <p:cNvSpPr/>
          <p:nvPr/>
        </p:nvSpPr>
        <p:spPr>
          <a:xfrm>
            <a:off x="2987824" y="3933056"/>
            <a:ext cx="1944216" cy="288032"/>
          </a:xfrm>
          <a:prstGeom prst="roundRect">
            <a:avLst/>
          </a:prstGeom>
          <a:solidFill>
            <a:srgbClr val="C00000">
              <a:alpha val="1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97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sz="2200" dirty="0" smtClean="0"/>
              <a:t>Verfügbarkeit von Timo </a:t>
            </a:r>
            <a:r>
              <a:rPr lang="de-DE" sz="2200" dirty="0" err="1" smtClean="0"/>
              <a:t>Helmingers</a:t>
            </a:r>
            <a:r>
              <a:rPr lang="de-DE" sz="2200" dirty="0" smtClean="0"/>
              <a:t> Monatsberichten  und von Teresitas Berichten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0"/>
            <a:ext cx="1259632" cy="1041802"/>
          </a:xfrm>
          <a:prstGeom prst="rect">
            <a:avLst/>
          </a:prstGeom>
        </p:spPr>
      </p:pic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57200" y="0"/>
            <a:ext cx="7931224" cy="1412776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de-DE" sz="4000" dirty="0"/>
              <a:t>Aufbau einer Homepage </a:t>
            </a: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dirty="0" smtClean="0"/>
              <a:t>mit </a:t>
            </a:r>
            <a:r>
              <a:rPr lang="de-DE" sz="4000" dirty="0"/>
              <a:t>Projektinformationen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087616" cy="465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bgerundetes Rechteck 8"/>
          <p:cNvSpPr/>
          <p:nvPr/>
        </p:nvSpPr>
        <p:spPr>
          <a:xfrm>
            <a:off x="6012160" y="2492896"/>
            <a:ext cx="1368152" cy="1512168"/>
          </a:xfrm>
          <a:prstGeom prst="roundRect">
            <a:avLst/>
          </a:prstGeom>
          <a:solidFill>
            <a:srgbClr val="C00000">
              <a:alpha val="1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9"/>
          <p:cNvSpPr/>
          <p:nvPr/>
        </p:nvSpPr>
        <p:spPr>
          <a:xfrm>
            <a:off x="6024799" y="4005064"/>
            <a:ext cx="1368152" cy="504056"/>
          </a:xfrm>
          <a:prstGeom prst="roundRect">
            <a:avLst/>
          </a:prstGeom>
          <a:solidFill>
            <a:srgbClr val="C00000">
              <a:alpha val="1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883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81128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Es regnete in Strömen  …  die </a:t>
            </a:r>
            <a:r>
              <a:rPr lang="de-DE" dirty="0"/>
              <a:t>S</a:t>
            </a:r>
            <a:r>
              <a:rPr lang="de-DE" dirty="0" smtClean="0"/>
              <a:t>timmung am Stand war trotzdem hervorragend!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0"/>
            <a:ext cx="1259632" cy="1041802"/>
          </a:xfrm>
          <a:prstGeom prst="rect">
            <a:avLst/>
          </a:prstGeom>
        </p:spPr>
      </p:pic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323528" y="0"/>
            <a:ext cx="8352928" cy="1412776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de-DE" sz="4000" dirty="0"/>
              <a:t>Unsere Teilnahme am </a:t>
            </a: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dirty="0" smtClean="0"/>
              <a:t>Ebersberger Waldfest </a:t>
            </a:r>
            <a:endParaRPr lang="de-DE" sz="4000" dirty="0"/>
          </a:p>
        </p:txBody>
      </p:sp>
      <p:pic>
        <p:nvPicPr>
          <p:cNvPr id="10242" name="Picture 2" descr="C:\Users\Pietro\Dropbox\CJH\Bilder\Waldfest_Stand_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4" y="2104380"/>
            <a:ext cx="4271897" cy="32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Pietro\Dropbox\CJH\Bilder\Waldfest_Mar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272055" cy="32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61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4267894" cy="3200921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0"/>
            <a:ext cx="1259632" cy="1041802"/>
          </a:xfrm>
          <a:prstGeom prst="rect">
            <a:avLst/>
          </a:prstGeom>
        </p:spPr>
      </p:pic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323528" y="0"/>
            <a:ext cx="8352928" cy="1916832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de-DE" sz="4000" dirty="0"/>
              <a:t>Unser Stand am </a:t>
            </a:r>
            <a:r>
              <a:rPr lang="de-DE" sz="4000" dirty="0" smtClean="0"/>
              <a:t>Ebersberger</a:t>
            </a:r>
            <a:br>
              <a:rPr lang="de-DE" sz="4000" dirty="0" smtClean="0"/>
            </a:br>
            <a:r>
              <a:rPr lang="de-DE" sz="4000" dirty="0" smtClean="0"/>
              <a:t>Christkindlmarkt  </a:t>
            </a:r>
            <a:br>
              <a:rPr lang="de-DE" sz="4000" dirty="0" smtClean="0"/>
            </a:br>
            <a:r>
              <a:rPr lang="de-DE" sz="4000" dirty="0" smtClean="0"/>
              <a:t>Ein </a:t>
            </a:r>
            <a:r>
              <a:rPr lang="de-DE" sz="4000" dirty="0"/>
              <a:t>echter Erfolg!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22" y="2132856"/>
            <a:ext cx="4224469" cy="3168352"/>
          </a:xfrm>
          <a:prstGeom prst="rect">
            <a:avLst/>
          </a:prstGeom>
        </p:spPr>
      </p:pic>
      <p:pic>
        <p:nvPicPr>
          <p:cNvPr id="11" name="Picture 2" descr="E:\Weihnachtsstand\Christkindlsmarkt_2012_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373" y="4725144"/>
            <a:ext cx="2472353" cy="185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Inhaltsplatzhalter 2"/>
          <p:cNvSpPr txBox="1">
            <a:spLocks/>
          </p:cNvSpPr>
          <p:nvPr/>
        </p:nvSpPr>
        <p:spPr>
          <a:xfrm>
            <a:off x="467544" y="1603528"/>
            <a:ext cx="8229600" cy="5065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de-DE" dirty="0" smtClean="0"/>
          </a:p>
          <a:p>
            <a:pPr marL="0" indent="0">
              <a:buFont typeface="Arial" pitchFamily="34" charset="0"/>
              <a:buNone/>
            </a:pPr>
            <a:endParaRPr lang="de-DE" dirty="0"/>
          </a:p>
          <a:p>
            <a:pPr marL="0" indent="0">
              <a:buFont typeface="Arial" pitchFamily="34" charset="0"/>
              <a:buNone/>
            </a:pPr>
            <a:endParaRPr lang="de-DE" dirty="0" smtClean="0"/>
          </a:p>
          <a:p>
            <a:pPr marL="0" indent="0">
              <a:buFont typeface="Arial" pitchFamily="34" charset="0"/>
              <a:buNone/>
            </a:pPr>
            <a:endParaRPr lang="de-DE" dirty="0" smtClean="0"/>
          </a:p>
          <a:p>
            <a:pPr marL="0" indent="0">
              <a:buFont typeface="Arial" pitchFamily="34" charset="0"/>
              <a:buNone/>
            </a:pPr>
            <a:endParaRPr lang="de-DE" dirty="0" smtClean="0"/>
          </a:p>
          <a:p>
            <a:pPr marL="0" indent="0">
              <a:buFont typeface="Arial" pitchFamily="34" charset="0"/>
              <a:buNone/>
            </a:pPr>
            <a:endParaRPr lang="de-DE" dirty="0" smtClean="0"/>
          </a:p>
          <a:p>
            <a:pPr marL="0" indent="0">
              <a:buFont typeface="Arial" pitchFamily="34" charset="0"/>
              <a:buNone/>
            </a:pPr>
            <a:endParaRPr lang="de-DE" dirty="0" smtClean="0"/>
          </a:p>
          <a:p>
            <a:pPr marL="0" indent="0">
              <a:buFont typeface="Arial" pitchFamily="34" charset="0"/>
              <a:buNone/>
            </a:pPr>
            <a:endParaRPr lang="de-DE" sz="1000" dirty="0" smtClean="0"/>
          </a:p>
          <a:p>
            <a:pPr marL="0" indent="0">
              <a:buFont typeface="Arial" pitchFamily="34" charset="0"/>
              <a:buNone/>
            </a:pPr>
            <a:endParaRPr lang="de-DE" sz="1000" dirty="0"/>
          </a:p>
          <a:p>
            <a:pPr marL="0" indent="0">
              <a:buFont typeface="Arial" pitchFamily="34" charset="0"/>
              <a:buNone/>
            </a:pPr>
            <a:endParaRPr lang="de-DE" sz="1000" dirty="0" smtClean="0"/>
          </a:p>
          <a:p>
            <a:pPr marL="0" indent="0">
              <a:buFont typeface="Arial" pitchFamily="34" charset="0"/>
              <a:buNone/>
            </a:pPr>
            <a:endParaRPr lang="de-DE" sz="1000" dirty="0"/>
          </a:p>
          <a:p>
            <a:pPr marL="0" indent="0">
              <a:buFont typeface="Arial" pitchFamily="34" charset="0"/>
              <a:buNone/>
            </a:pPr>
            <a:r>
              <a:rPr lang="de-DE" sz="2800" dirty="0" smtClean="0"/>
              <a:t>Unser Stand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724127" y="5434528"/>
            <a:ext cx="31978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Und die Limetten  </a:t>
            </a:r>
            <a:r>
              <a:rPr lang="de-DE" sz="2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    </a:t>
            </a: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für die Caipirinha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696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603528"/>
            <a:ext cx="8229600" cy="5065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Die verschiedenen frischgebackenen </a:t>
            </a:r>
            <a:r>
              <a:rPr lang="de-DE" dirty="0" err="1" smtClean="0"/>
              <a:t>Empanadas</a:t>
            </a:r>
            <a:r>
              <a:rPr lang="de-DE" dirty="0" smtClean="0"/>
              <a:t> waren eine echter Gaumenschmaus  …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sz="1000" dirty="0" smtClean="0"/>
          </a:p>
          <a:p>
            <a:pPr marL="0" indent="0">
              <a:buNone/>
            </a:pPr>
            <a:r>
              <a:rPr lang="de-DE" dirty="0" smtClean="0"/>
              <a:t>    </a:t>
            </a:r>
            <a:r>
              <a:rPr lang="de-DE" dirty="0" smtClean="0"/>
              <a:t> … </a:t>
            </a:r>
            <a:r>
              <a:rPr lang="de-DE" dirty="0" smtClean="0"/>
              <a:t>die heiße Caipirinha </a:t>
            </a:r>
            <a:r>
              <a:rPr lang="de-DE" dirty="0" smtClean="0"/>
              <a:t>wärmte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den Körper und die die </a:t>
            </a:r>
            <a:r>
              <a:rPr lang="de-DE" dirty="0" smtClean="0"/>
              <a:t>Herzen 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0000FF"/>
                </a:solidFill>
              </a:rPr>
              <a:t>Und ein Erlös von über 800€ </a:t>
            </a:r>
            <a:br>
              <a:rPr lang="de-DE" dirty="0" smtClean="0">
                <a:solidFill>
                  <a:srgbClr val="0000FF"/>
                </a:solidFill>
              </a:rPr>
            </a:br>
            <a:r>
              <a:rPr lang="de-DE" dirty="0" smtClean="0">
                <a:solidFill>
                  <a:srgbClr val="0000FF"/>
                </a:solidFill>
              </a:rPr>
              <a:t>für das CHJ belohnte unsre Arbeit! </a:t>
            </a:r>
            <a:endParaRPr lang="de-DE" dirty="0">
              <a:solidFill>
                <a:srgbClr val="0000FF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0"/>
            <a:ext cx="1259632" cy="1041802"/>
          </a:xfrm>
          <a:prstGeom prst="rect">
            <a:avLst/>
          </a:prstGeom>
        </p:spPr>
      </p:pic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323528" y="0"/>
            <a:ext cx="8352928" cy="1484784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de-DE" sz="4000" dirty="0"/>
              <a:t>Unser Stand am </a:t>
            </a:r>
            <a:r>
              <a:rPr lang="de-DE" sz="4000" dirty="0" smtClean="0"/>
              <a:t>Ebersberger</a:t>
            </a:r>
            <a:br>
              <a:rPr lang="de-DE" sz="4000" dirty="0" smtClean="0"/>
            </a:br>
            <a:r>
              <a:rPr lang="de-DE" sz="4000" dirty="0" smtClean="0"/>
              <a:t>Christkindlmarkt  </a:t>
            </a:r>
            <a:endParaRPr lang="de-DE" sz="4000" dirty="0"/>
          </a:p>
        </p:txBody>
      </p:sp>
      <p:pic>
        <p:nvPicPr>
          <p:cNvPr id="1026" name="rg_hi" descr="https://encrypted-tbn3.gstatic.com/images?q=tbn:ANd9GcRBdv9o2H9UEkrvwfXym89kzYzQcvaMVVl5dw05fL3hgYVWPaLBe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492896"/>
            <a:ext cx="307550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92896"/>
            <a:ext cx="2520280" cy="385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5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1216" y="2060848"/>
            <a:ext cx="8229600" cy="4137323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0"/>
            <a:ext cx="1259632" cy="1041802"/>
          </a:xfrm>
          <a:prstGeom prst="rect">
            <a:avLst/>
          </a:prstGeom>
        </p:spPr>
      </p:pic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323528" y="0"/>
            <a:ext cx="8352928" cy="1484784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de-DE" sz="4000" dirty="0"/>
              <a:t>Unser Stand am </a:t>
            </a:r>
            <a:r>
              <a:rPr lang="de-DE" sz="4000" dirty="0" smtClean="0"/>
              <a:t>Ebersberger</a:t>
            </a:r>
            <a:br>
              <a:rPr lang="de-DE" sz="4000" dirty="0" smtClean="0"/>
            </a:br>
            <a:r>
              <a:rPr lang="de-DE" sz="4000" dirty="0" smtClean="0"/>
              <a:t>Christkindlmarkt  </a:t>
            </a:r>
            <a:endParaRPr lang="de-DE" sz="4000" dirty="0"/>
          </a:p>
        </p:txBody>
      </p:sp>
      <p:pic>
        <p:nvPicPr>
          <p:cNvPr id="11267" name="Picture 3" descr="E:\Weihnachtsstand\Christkindlsmarkt_2012_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22462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:\Weihnachtsstand\Christkindlsmarkt_2012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30325"/>
            <a:ext cx="4253871" cy="319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86518"/>
            <a:ext cx="8229600" cy="4608512"/>
          </a:xfrm>
        </p:spPr>
        <p:txBody>
          <a:bodyPr>
            <a:normAutofit/>
          </a:bodyPr>
          <a:lstStyle/>
          <a:p>
            <a:r>
              <a:rPr lang="de-DE" dirty="0" smtClean="0"/>
              <a:t>Bei der </a:t>
            </a:r>
            <a:r>
              <a:rPr lang="de-DE" dirty="0"/>
              <a:t>F</a:t>
            </a:r>
            <a:r>
              <a:rPr lang="de-DE" dirty="0" smtClean="0"/>
              <a:t>eier des letztjährigen St. Martin-Festes wurden die Kinder aufgerufen, Bilder für die Kinder im CHJ zu malen. Es wurden zu Weihnachten </a:t>
            </a:r>
            <a:br>
              <a:rPr lang="de-DE" dirty="0" smtClean="0"/>
            </a:br>
            <a:r>
              <a:rPr lang="de-DE" dirty="0" smtClean="0"/>
              <a:t>20 Kinderbriefe versandt.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Unter dem </a:t>
            </a:r>
            <a:r>
              <a:rPr lang="de-DE" dirty="0"/>
              <a:t>Motto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dirty="0"/>
              <a:t>Auch du kannst teilen</a:t>
            </a:r>
            <a:r>
              <a:rPr lang="de-DE" dirty="0" smtClean="0"/>
              <a:t>…“</a:t>
            </a:r>
            <a:br>
              <a:rPr lang="de-DE" dirty="0" smtClean="0"/>
            </a:br>
            <a:r>
              <a:rPr lang="de-DE" dirty="0" smtClean="0"/>
              <a:t>haben unsere Kinder von</a:t>
            </a:r>
            <a:br>
              <a:rPr lang="de-DE" dirty="0" smtClean="0"/>
            </a:br>
            <a:r>
              <a:rPr lang="de-DE" dirty="0" smtClean="0"/>
              <a:t>Ihrem Taschengeld </a:t>
            </a:r>
            <a:br>
              <a:rPr lang="de-DE" dirty="0" smtClean="0"/>
            </a:br>
            <a:r>
              <a:rPr lang="de-DE" dirty="0" smtClean="0"/>
              <a:t>200€</a:t>
            </a:r>
            <a:r>
              <a:rPr lang="de-DE" dirty="0"/>
              <a:t> </a:t>
            </a:r>
            <a:r>
              <a:rPr lang="de-DE" dirty="0" smtClean="0"/>
              <a:t>für die Kinder im </a:t>
            </a:r>
            <a:br>
              <a:rPr lang="de-DE" dirty="0" smtClean="0"/>
            </a:br>
            <a:r>
              <a:rPr lang="de-DE" dirty="0" smtClean="0"/>
              <a:t>CHJ gespendet!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0"/>
            <a:ext cx="1259632" cy="1041802"/>
          </a:xfrm>
          <a:prstGeom prst="rect">
            <a:avLst/>
          </a:prstGeom>
        </p:spPr>
      </p:pic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57200" y="0"/>
            <a:ext cx="7643192" cy="15567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4000" dirty="0"/>
              <a:t>Die diesjährige </a:t>
            </a:r>
            <a:r>
              <a:rPr lang="de-DE" sz="4000" dirty="0" smtClean="0"/>
              <a:t>„Kinder </a:t>
            </a:r>
            <a:r>
              <a:rPr lang="de-DE" sz="4000" dirty="0"/>
              <a:t>helfen </a:t>
            </a:r>
            <a:r>
              <a:rPr lang="de-DE" sz="4000" dirty="0" smtClean="0"/>
              <a:t>Kinder-Aktion“ </a:t>
            </a:r>
            <a:r>
              <a:rPr lang="de-DE" sz="4000" dirty="0"/>
              <a:t>zu </a:t>
            </a:r>
            <a:r>
              <a:rPr lang="de-DE" sz="4000" dirty="0" smtClean="0"/>
              <a:t>St-Martin </a:t>
            </a:r>
            <a:endParaRPr lang="de-DE" sz="4000" dirty="0"/>
          </a:p>
        </p:txBody>
      </p:sp>
      <p:pic>
        <p:nvPicPr>
          <p:cNvPr id="7" name="Picture 2" descr="http://www.asb-kita-stephanshausen.de/ov-gemeinsam/sendbinary.asp?path=C:%5Cwebsites%5Casb-kitas.customsite.de%5Cfotos%5Cst_martin.jpg&amp;width=3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996952"/>
            <a:ext cx="3765807" cy="3392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700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492350"/>
              </p:ext>
            </p:extLst>
          </p:nvPr>
        </p:nvGraphicFramePr>
        <p:xfrm>
          <a:off x="1981233" y="1484784"/>
          <a:ext cx="5112568" cy="2880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9486"/>
                <a:gridCol w="1316541"/>
                <a:gridCol w="1316541"/>
              </a:tblGrid>
              <a:tr h="413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u="sng" dirty="0">
                          <a:effectLst/>
                        </a:rPr>
                        <a:t>Finanzielle Situation:</a:t>
                      </a:r>
                      <a:endParaRPr lang="de-DE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u="sng" dirty="0">
                          <a:effectLst/>
                        </a:rPr>
                        <a:t>Soll</a:t>
                      </a:r>
                      <a:endParaRPr lang="de-DE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u="sng" dirty="0">
                          <a:effectLst/>
                        </a:rPr>
                        <a:t>Haben</a:t>
                      </a:r>
                      <a:endParaRPr lang="de-DE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  <a:tr h="371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noProof="0" smtClean="0">
                          <a:effectLst/>
                        </a:rPr>
                        <a:t>Übertrag aus 2011</a:t>
                      </a:r>
                      <a:endParaRPr lang="de-DE" sz="1600" noProof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de-DE" sz="1000">
                        <a:effectLst/>
                        <a:latin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1100,17</a:t>
                      </a:r>
                      <a:endParaRPr lang="de-DE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  <a:tr h="578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noProof="0" smtClean="0">
                          <a:effectLst/>
                        </a:rPr>
                        <a:t>Ausgaben für Aktionen</a:t>
                      </a:r>
                      <a:endParaRPr lang="de-DE" sz="1600" noProof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2157,29</a:t>
                      </a:r>
                      <a:endParaRPr lang="de-DE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de-DE" sz="1000">
                        <a:effectLst/>
                        <a:latin typeface="Times New Roman"/>
                      </a:endParaRPr>
                    </a:p>
                  </a:txBody>
                  <a:tcPr marL="44450" marR="44450" marT="0" marB="0" anchor="b"/>
                </a:tc>
              </a:tr>
              <a:tr h="401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noProof="0" smtClean="0">
                          <a:effectLst/>
                        </a:rPr>
                        <a:t>Einnahmen Aktionen</a:t>
                      </a:r>
                      <a:endParaRPr lang="de-DE" sz="1600" noProof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de-DE" sz="1000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5916,58</a:t>
                      </a:r>
                      <a:endParaRPr lang="de-DE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  <a:tr h="371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noProof="0" smtClean="0">
                          <a:effectLst/>
                        </a:rPr>
                        <a:t>Direkte Spenden </a:t>
                      </a:r>
                      <a:endParaRPr lang="de-DE" sz="1600" noProof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de-DE" sz="1000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389,55</a:t>
                      </a:r>
                      <a:endParaRPr lang="de-DE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  <a:tr h="371754">
                <a:tc>
                  <a:txBody>
                    <a:bodyPr/>
                    <a:lstStyle/>
                    <a:p>
                      <a:r>
                        <a:rPr lang="de-DE" sz="1600" noProof="0" dirty="0" smtClean="0">
                          <a:effectLst/>
                          <a:latin typeface="Times New Roman"/>
                        </a:rPr>
                        <a:t>Gesamt:</a:t>
                      </a:r>
                      <a:endParaRPr lang="de-DE" sz="1600" noProof="0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2157,29</a:t>
                      </a:r>
                      <a:endParaRPr lang="de-DE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7406,30</a:t>
                      </a:r>
                      <a:endParaRPr lang="de-DE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  <a:tr h="371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rgbClr val="00FF00"/>
                          </a:solidFill>
                          <a:effectLst/>
                        </a:rPr>
                        <a:t>Saldo</a:t>
                      </a:r>
                      <a:r>
                        <a:rPr lang="en-GB" sz="1600" dirty="0">
                          <a:solidFill>
                            <a:srgbClr val="00FF00"/>
                          </a:solidFill>
                          <a:effectLst/>
                        </a:rPr>
                        <a:t> </a:t>
                      </a:r>
                      <a:r>
                        <a:rPr lang="en-GB" sz="1600" dirty="0" smtClean="0">
                          <a:solidFill>
                            <a:srgbClr val="00FF00"/>
                          </a:solidFill>
                          <a:effectLst/>
                        </a:rPr>
                        <a:t>2012:</a:t>
                      </a:r>
                      <a:endParaRPr lang="de-DE" sz="1600" dirty="0">
                        <a:solidFill>
                          <a:srgbClr val="00FF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de-DE" sz="1000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5249,01</a:t>
                      </a:r>
                      <a:endParaRPr lang="de-DE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0"/>
            <a:ext cx="1259632" cy="1041802"/>
          </a:xfrm>
          <a:prstGeom prst="rect">
            <a:avLst/>
          </a:prstGeom>
        </p:spPr>
      </p:pic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323528" y="0"/>
            <a:ext cx="8352928" cy="1412776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de-DE" sz="4000" dirty="0"/>
              <a:t>Spendenbilanz und der </a:t>
            </a: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dirty="0" smtClean="0"/>
              <a:t>Einsatz Ihrer Spenden</a:t>
            </a:r>
            <a:endParaRPr lang="de-DE" sz="4000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22716" y="4509120"/>
            <a:ext cx="8397755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800" b="1" i="1" u="sng" dirty="0" smtClean="0">
                <a:solidFill>
                  <a:schemeClr val="tx1"/>
                </a:solidFill>
              </a:rPr>
              <a:t>Wofür wollen wir diese Spenden verwenden:</a:t>
            </a:r>
          </a:p>
          <a:p>
            <a:pPr marL="0" indent="0" algn="ctr">
              <a:buNone/>
            </a:pPr>
            <a:endParaRPr lang="de-DE" sz="800" b="1" i="1" u="sng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i="1" dirty="0" smtClean="0"/>
              <a:t>3000$ </a:t>
            </a:r>
            <a:r>
              <a:rPr lang="de-DE" dirty="0" smtClean="0"/>
              <a:t>für die Reparatur von Gebäudedächern eines Trakts zur Betreuung der Kinder </a:t>
            </a:r>
          </a:p>
          <a:p>
            <a:pPr marL="457200" indent="-457200">
              <a:buFont typeface="+mj-lt"/>
              <a:buAutoNum type="arabicParenR"/>
            </a:pPr>
            <a:r>
              <a:rPr lang="de-DE" i="1" dirty="0" smtClean="0"/>
              <a:t>1500$ </a:t>
            </a:r>
            <a:r>
              <a:rPr lang="de-DE" dirty="0" smtClean="0"/>
              <a:t>für die </a:t>
            </a:r>
            <a:r>
              <a:rPr lang="de-DE" dirty="0"/>
              <a:t>B</a:t>
            </a:r>
            <a:r>
              <a:rPr lang="de-DE" dirty="0" smtClean="0"/>
              <a:t>eschaffung von verleihbaren, fahrbaren Straßenküchen, damit </a:t>
            </a:r>
            <a:r>
              <a:rPr lang="de-DE" dirty="0"/>
              <a:t>sich Eltern damit über </a:t>
            </a:r>
            <a:r>
              <a:rPr lang="de-DE" dirty="0" smtClean="0"/>
              <a:t>Essensverkauf Unterhalt und Schulgebühren verdienen können.  </a:t>
            </a:r>
          </a:p>
          <a:p>
            <a:pPr marL="457200" indent="-457200">
              <a:buFont typeface="+mj-lt"/>
              <a:buAutoNum type="arabicParenR"/>
            </a:pPr>
            <a:r>
              <a:rPr lang="de-DE" i="1" dirty="0" smtClean="0"/>
              <a:t>1500$ </a:t>
            </a:r>
            <a:r>
              <a:rPr lang="de-DE" dirty="0" smtClean="0"/>
              <a:t>für die </a:t>
            </a:r>
            <a:r>
              <a:rPr lang="de-DE" dirty="0"/>
              <a:t>B</a:t>
            </a:r>
            <a:r>
              <a:rPr lang="de-DE" dirty="0" smtClean="0"/>
              <a:t>eschaffung von robuste </a:t>
            </a:r>
            <a:r>
              <a:rPr lang="de-DE" dirty="0"/>
              <a:t>Nähmaschinen für eine </a:t>
            </a:r>
            <a:r>
              <a:rPr lang="de-DE" dirty="0" smtClean="0"/>
              <a:t>Schneiderei</a:t>
            </a:r>
            <a:r>
              <a:rPr lang="de-DE" dirty="0"/>
              <a:t> </a:t>
            </a:r>
            <a:r>
              <a:rPr lang="de-DE" dirty="0" smtClean="0"/>
              <a:t>, um dort Schuluniformen nähen zu können. </a:t>
            </a:r>
            <a:endParaRPr lang="de-DE" dirty="0"/>
          </a:p>
        </p:txBody>
      </p:sp>
      <p:sp>
        <p:nvSpPr>
          <p:cNvPr id="8" name="Abgerundetes Rechteck 7"/>
          <p:cNvSpPr/>
          <p:nvPr/>
        </p:nvSpPr>
        <p:spPr>
          <a:xfrm>
            <a:off x="5724128" y="4005064"/>
            <a:ext cx="936104" cy="432048"/>
          </a:xfrm>
          <a:prstGeom prst="roundRect">
            <a:avLst/>
          </a:prstGeom>
          <a:solidFill>
            <a:srgbClr val="C00000">
              <a:alpha val="1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32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91264" cy="530120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de-DE" sz="3000" b="1" dirty="0" smtClean="0"/>
              <a:t>Liebe Pfarrgemeinde</a:t>
            </a:r>
          </a:p>
          <a:p>
            <a:pPr marL="0" indent="0">
              <a:buNone/>
            </a:pPr>
            <a:r>
              <a:rPr lang="de-DE" dirty="0" smtClean="0"/>
              <a:t>Ihre wohlwollende </a:t>
            </a:r>
            <a:r>
              <a:rPr lang="de-DE" dirty="0"/>
              <a:t>B</a:t>
            </a:r>
            <a:r>
              <a:rPr lang="de-DE" dirty="0" smtClean="0"/>
              <a:t>egleitung hat uns diesen Erfolge schon im ersten </a:t>
            </a:r>
            <a:r>
              <a:rPr lang="de-DE" dirty="0"/>
              <a:t>J</a:t>
            </a:r>
            <a:r>
              <a:rPr lang="de-DE" dirty="0" smtClean="0"/>
              <a:t>ahr ermöglicht. Dafür danken wir allen, die mitgeholfen haben!  Unser besonderer Dank geht an</a:t>
            </a:r>
          </a:p>
          <a:p>
            <a:pPr>
              <a:buFont typeface="Wingdings" pitchFamily="2" charset="2"/>
              <a:buChar char="Ø"/>
            </a:pPr>
            <a:r>
              <a:rPr lang="de-DE" dirty="0"/>
              <a:t>d</a:t>
            </a:r>
            <a:r>
              <a:rPr lang="de-DE" dirty="0" smtClean="0"/>
              <a:t>en Pfarrgemeinderat, der unsere Arbeit stets wohlwollend begleitet und - wo immer möglich - aktiv unterstützt hat! </a:t>
            </a:r>
          </a:p>
          <a:p>
            <a:pPr>
              <a:buFont typeface="Wingdings" pitchFamily="2" charset="2"/>
              <a:buChar char="Ø"/>
            </a:pPr>
            <a:r>
              <a:rPr lang="de-DE" dirty="0"/>
              <a:t>a</a:t>
            </a:r>
            <a:r>
              <a:rPr lang="de-DE" dirty="0" smtClean="0"/>
              <a:t>n </a:t>
            </a:r>
            <a:r>
              <a:rPr lang="de-DE" dirty="0"/>
              <a:t>die vielen Frauen und </a:t>
            </a:r>
            <a:r>
              <a:rPr lang="de-DE" dirty="0" smtClean="0"/>
              <a:t>Familien, </a:t>
            </a:r>
            <a:r>
              <a:rPr lang="de-DE" dirty="0"/>
              <a:t>die </a:t>
            </a:r>
            <a:r>
              <a:rPr lang="de-DE" dirty="0" smtClean="0"/>
              <a:t>unsere Verkaufsaktionen </a:t>
            </a:r>
            <a:r>
              <a:rPr lang="de-DE" dirty="0"/>
              <a:t>mit feinsten Kuchenlieferungen, </a:t>
            </a:r>
            <a:r>
              <a:rPr lang="de-DE" dirty="0" err="1"/>
              <a:t>Empanadas</a:t>
            </a:r>
            <a:r>
              <a:rPr lang="de-DE" dirty="0"/>
              <a:t> und auch </a:t>
            </a:r>
            <a:r>
              <a:rPr lang="de-DE" dirty="0" smtClean="0"/>
              <a:t>mit der heutigen </a:t>
            </a:r>
            <a:r>
              <a:rPr lang="de-DE" dirty="0"/>
              <a:t>Fastensuppe versorgt haben!</a:t>
            </a:r>
          </a:p>
          <a:p>
            <a:pPr>
              <a:buFont typeface="Wingdings" pitchFamily="2" charset="2"/>
              <a:buChar char="Ø"/>
            </a:pPr>
            <a:r>
              <a:rPr lang="de-DE" dirty="0"/>
              <a:t>u</a:t>
            </a:r>
            <a:r>
              <a:rPr lang="de-DE" dirty="0" smtClean="0"/>
              <a:t>nsere </a:t>
            </a:r>
            <a:r>
              <a:rPr lang="de-DE" dirty="0" err="1" smtClean="0"/>
              <a:t>Pfarrsekterärin</a:t>
            </a:r>
            <a:r>
              <a:rPr lang="de-DE" dirty="0" smtClean="0"/>
              <a:t> Sylvia </a:t>
            </a:r>
            <a:r>
              <a:rPr lang="de-DE" dirty="0" err="1" smtClean="0"/>
              <a:t>Wammetsberger</a:t>
            </a:r>
            <a:r>
              <a:rPr lang="de-DE" dirty="0" smtClean="0"/>
              <a:t>, die stets mitdenkt, unsere Homepage betreut und unermüdlich vielfältigste Organisationsarbeiten für uns erledigt! </a:t>
            </a:r>
          </a:p>
          <a:p>
            <a:pPr>
              <a:buFont typeface="Wingdings" pitchFamily="2" charset="2"/>
              <a:buChar char="Ø"/>
            </a:pPr>
            <a:r>
              <a:rPr lang="de-DE" dirty="0"/>
              <a:t>a</a:t>
            </a:r>
            <a:r>
              <a:rPr lang="de-DE" dirty="0" smtClean="0"/>
              <a:t>n alle, die bei einzelnen Aktionen aktiv mitgeholfen haben</a:t>
            </a:r>
          </a:p>
          <a:p>
            <a:pPr marL="0" indent="0">
              <a:buNone/>
            </a:pPr>
            <a:endParaRPr lang="de-DE" sz="900" dirty="0" smtClean="0"/>
          </a:p>
          <a:p>
            <a:pPr marL="0" indent="0" algn="ctr">
              <a:buNone/>
            </a:pPr>
            <a:r>
              <a:rPr lang="de-DE" sz="2600" b="1" dirty="0" smtClean="0">
                <a:solidFill>
                  <a:srgbClr val="0000FF"/>
                </a:solidFill>
              </a:rPr>
              <a:t>Ihre aktive Hilfe und Ihr Engagement ist für unsere Arbeit </a:t>
            </a:r>
            <a:br>
              <a:rPr lang="de-DE" sz="2600" b="1" dirty="0" smtClean="0">
                <a:solidFill>
                  <a:srgbClr val="0000FF"/>
                </a:solidFill>
              </a:rPr>
            </a:br>
            <a:r>
              <a:rPr lang="de-DE" sz="2600" b="1" dirty="0" smtClean="0">
                <a:solidFill>
                  <a:srgbClr val="0000FF"/>
                </a:solidFill>
              </a:rPr>
              <a:t>auch in Zukunft außerordentlich wichtig!</a:t>
            </a:r>
            <a:endParaRPr lang="de-DE" sz="2600" b="1" dirty="0">
              <a:solidFill>
                <a:srgbClr val="0000FF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0"/>
            <a:ext cx="1259632" cy="1041802"/>
          </a:xfrm>
          <a:prstGeom prst="rect">
            <a:avLst/>
          </a:prstGeom>
        </p:spPr>
      </p:pic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323528" y="0"/>
            <a:ext cx="8352928" cy="1484784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de-DE" sz="4000" dirty="0"/>
              <a:t>Unser Dankeschön an die Gemeinde St. Sebastian</a:t>
            </a:r>
          </a:p>
        </p:txBody>
      </p:sp>
    </p:spTree>
    <p:extLst>
      <p:ext uri="{BB962C8B-B14F-4D97-AF65-F5344CB8AC3E}">
        <p14:creationId xmlns:p14="http://schemas.microsoft.com/office/powerpoint/2010/main" val="295054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 algn="l"/>
            <a:r>
              <a:rPr lang="de-DE" sz="4400" dirty="0"/>
              <a:t>Einführung und </a:t>
            </a:r>
            <a:r>
              <a:rPr lang="de-DE" sz="4400" dirty="0" smtClean="0"/>
              <a:t>Übersicht   </a:t>
            </a:r>
            <a:endParaRPr lang="de-DE" sz="44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Einführung </a:t>
            </a:r>
            <a:endParaRPr lang="de-DE" dirty="0" smtClean="0"/>
          </a:p>
          <a:p>
            <a:r>
              <a:rPr lang="de-DE" dirty="0" smtClean="0"/>
              <a:t>Das </a:t>
            </a:r>
            <a:r>
              <a:rPr lang="de-DE" dirty="0"/>
              <a:t>Casa Hogar de Jesus </a:t>
            </a:r>
          </a:p>
          <a:p>
            <a:pPr lvl="1"/>
            <a:r>
              <a:rPr lang="de-DE" sz="1800" dirty="0" smtClean="0"/>
              <a:t>Projekt-Eckdaten und Status</a:t>
            </a:r>
          </a:p>
          <a:p>
            <a:pPr lvl="1"/>
            <a:r>
              <a:rPr lang="de-DE" sz="1800" dirty="0" smtClean="0"/>
              <a:t>Die aktuelle Situation </a:t>
            </a:r>
            <a:endParaRPr lang="de-DE" sz="1800" dirty="0"/>
          </a:p>
          <a:p>
            <a:pPr lvl="1"/>
            <a:r>
              <a:rPr lang="de-DE" sz="1800" dirty="0"/>
              <a:t>Wichtige Ereignisse des letzten </a:t>
            </a:r>
            <a:r>
              <a:rPr lang="de-DE" sz="1800" dirty="0" smtClean="0"/>
              <a:t>Jahres</a:t>
            </a:r>
            <a:endParaRPr lang="de-DE" sz="1800" dirty="0"/>
          </a:p>
          <a:p>
            <a:r>
              <a:rPr lang="de-DE" dirty="0" smtClean="0"/>
              <a:t>Ihre Projektentscheidung beim letztjährigen Fastensuppen-Essen</a:t>
            </a:r>
          </a:p>
          <a:p>
            <a:r>
              <a:rPr lang="de-DE" dirty="0" smtClean="0"/>
              <a:t>Schwester Teresita besucht die Pfarrei St. Sebastian</a:t>
            </a:r>
          </a:p>
          <a:p>
            <a:r>
              <a:rPr lang="de-DE" dirty="0"/>
              <a:t>Vernetzung mit </a:t>
            </a:r>
            <a:r>
              <a:rPr lang="de-DE" dirty="0" smtClean="0"/>
              <a:t>CHJ-Projektaktivitäten </a:t>
            </a:r>
            <a:r>
              <a:rPr lang="de-DE" dirty="0"/>
              <a:t>in </a:t>
            </a:r>
            <a:r>
              <a:rPr lang="de-DE" dirty="0" smtClean="0"/>
              <a:t>Vaterstetten</a:t>
            </a:r>
          </a:p>
          <a:p>
            <a:r>
              <a:rPr lang="de-DE" dirty="0" smtClean="0"/>
              <a:t>Unser Mann vor Ort:</a:t>
            </a:r>
            <a:br>
              <a:rPr lang="de-DE" dirty="0" smtClean="0"/>
            </a:br>
            <a:r>
              <a:rPr lang="de-DE" dirty="0" smtClean="0"/>
              <a:t>Das Volontariat von Timo </a:t>
            </a:r>
            <a:r>
              <a:rPr lang="de-DE" dirty="0"/>
              <a:t>H</a:t>
            </a:r>
            <a:r>
              <a:rPr lang="de-DE" dirty="0" smtClean="0"/>
              <a:t>elminger </a:t>
            </a:r>
          </a:p>
          <a:p>
            <a:r>
              <a:rPr lang="de-DE" dirty="0" smtClean="0"/>
              <a:t>Aufbau einer Homepage mit Projektinformationen  </a:t>
            </a:r>
          </a:p>
          <a:p>
            <a:r>
              <a:rPr lang="de-DE" dirty="0" smtClean="0"/>
              <a:t>Unsere Teilnahme am Ebersberger Waldfest </a:t>
            </a:r>
          </a:p>
          <a:p>
            <a:r>
              <a:rPr lang="de-DE" dirty="0" smtClean="0"/>
              <a:t>Unser Stand am Ebersberger Christkindlmarkt – Ein echter Erfolg!</a:t>
            </a:r>
          </a:p>
          <a:p>
            <a:r>
              <a:rPr lang="de-DE" dirty="0" smtClean="0"/>
              <a:t>Die diesjährige „Kinder </a:t>
            </a:r>
            <a:r>
              <a:rPr lang="de-DE" dirty="0"/>
              <a:t>helfen </a:t>
            </a:r>
            <a:r>
              <a:rPr lang="de-DE" dirty="0" smtClean="0"/>
              <a:t>Kinder-Aktion“ zu St-Martin</a:t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dirty="0"/>
              <a:t>„</a:t>
            </a:r>
            <a:r>
              <a:rPr lang="de-DE" i="1" dirty="0"/>
              <a:t>Auch du kannst teilen</a:t>
            </a:r>
            <a:r>
              <a:rPr lang="de-DE" dirty="0"/>
              <a:t>…“ </a:t>
            </a:r>
            <a:endParaRPr lang="de-DE" dirty="0" smtClean="0"/>
          </a:p>
          <a:p>
            <a:r>
              <a:rPr lang="de-DE" dirty="0" smtClean="0"/>
              <a:t>Spendenbilanz und der Einsatz Ihrer Spenden</a:t>
            </a:r>
          </a:p>
          <a:p>
            <a:r>
              <a:rPr lang="de-DE" dirty="0" smtClean="0"/>
              <a:t>Unser Dankeschön an die Gemeinde St. Sebastian</a:t>
            </a:r>
          </a:p>
          <a:p>
            <a:r>
              <a:rPr lang="de-DE" dirty="0"/>
              <a:t>Bilderstrecke vom </a:t>
            </a:r>
            <a:r>
              <a:rPr lang="de-DE" dirty="0" smtClean="0"/>
              <a:t>CHJ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0"/>
            <a:ext cx="1259632" cy="104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6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de-DE" dirty="0" smtClean="0"/>
              <a:t>Sonstige Infos und Links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547260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de-DE" dirty="0"/>
              <a:t>Hompage des „Casa Hogar de Jesus“:  </a:t>
            </a:r>
            <a:r>
              <a:rPr lang="de-DE" sz="1600" b="1" dirty="0">
                <a:hlinkClick r:id="rId2"/>
              </a:rPr>
              <a:t>http://www.hogardejesus.org </a:t>
            </a:r>
            <a:endParaRPr lang="de-DE" sz="1600" dirty="0"/>
          </a:p>
          <a:p>
            <a:pPr>
              <a:defRPr/>
            </a:pPr>
            <a:r>
              <a:rPr lang="de-DE" dirty="0"/>
              <a:t>Länder-Infos zu Ecuador: </a:t>
            </a:r>
            <a:endParaRPr lang="de-DE" dirty="0" smtClean="0"/>
          </a:p>
          <a:p>
            <a:pPr>
              <a:defRPr/>
            </a:pPr>
            <a:r>
              <a:rPr lang="de-DE" sz="1600" b="1" u="sng" dirty="0" smtClean="0">
                <a:hlinkClick r:id="rId3"/>
              </a:rPr>
              <a:t>http</a:t>
            </a:r>
            <a:r>
              <a:rPr lang="de-DE" sz="1600" b="1" u="sng" dirty="0">
                <a:hlinkClick r:id="rId3"/>
              </a:rPr>
              <a:t>://de.wikipedia.org/wiki/Ecuador</a:t>
            </a:r>
            <a:r>
              <a:rPr lang="de-DE" sz="1600" b="1" dirty="0"/>
              <a:t> </a:t>
            </a:r>
            <a:endParaRPr lang="de-DE" sz="1600" dirty="0"/>
          </a:p>
          <a:p>
            <a:pPr>
              <a:defRPr/>
            </a:pPr>
            <a:r>
              <a:rPr lang="de-DE" dirty="0"/>
              <a:t>Infos zur Stadt Santo-Domingo:</a:t>
            </a:r>
            <a:r>
              <a:rPr lang="de-DE" b="1" dirty="0"/>
              <a:t> </a:t>
            </a:r>
            <a:r>
              <a:rPr lang="de-DE" sz="1600" b="1" u="sng" dirty="0">
                <a:hlinkClick r:id="rId4"/>
              </a:rPr>
              <a:t>http://de.wikipedia.org/wiki/Santo_Domingo_de_los_Colorados</a:t>
            </a:r>
            <a:r>
              <a:rPr lang="de-DE" sz="1600" b="1" dirty="0"/>
              <a:t> </a:t>
            </a:r>
          </a:p>
          <a:p>
            <a:pPr>
              <a:defRPr/>
            </a:pPr>
            <a:r>
              <a:rPr lang="de-DE" dirty="0" smtClean="0"/>
              <a:t>Unser Partnerprojekt CHJ auf der Pfarrei-Hompage</a:t>
            </a:r>
            <a:r>
              <a:rPr lang="de-DE" dirty="0"/>
              <a:t>: </a:t>
            </a:r>
            <a:br>
              <a:rPr lang="de-DE" dirty="0"/>
            </a:br>
            <a:r>
              <a:rPr lang="de-DE" sz="1600" b="1" dirty="0">
                <a:hlinkClick r:id="rId5"/>
              </a:rPr>
              <a:t>http://www.erzbistum-muenchen.de/Pfarrei/</a:t>
            </a:r>
            <a:endParaRPr lang="de-DE" sz="1600" b="1" dirty="0"/>
          </a:p>
          <a:p>
            <a:pPr>
              <a:defRPr/>
            </a:pPr>
            <a:r>
              <a:rPr lang="de-DE" dirty="0" smtClean="0">
                <a:solidFill>
                  <a:srgbClr val="C00000"/>
                </a:solidFill>
              </a:rPr>
              <a:t>Ihre persönliche Spende ist immer willkommen:</a:t>
            </a:r>
          </a:p>
          <a:p>
            <a:pPr lvl="1">
              <a:defRPr/>
            </a:pPr>
            <a:r>
              <a:rPr lang="de-DE" dirty="0" smtClean="0"/>
              <a:t>Empfänger: Partnerprojekt CHJ der P</a:t>
            </a:r>
            <a:r>
              <a:rPr lang="de-DE" dirty="0"/>
              <a:t>f</a:t>
            </a:r>
            <a:r>
              <a:rPr lang="de-DE" dirty="0" smtClean="0"/>
              <a:t>arrei Ebersberg</a:t>
            </a:r>
          </a:p>
          <a:p>
            <a:pPr lvl="1">
              <a:defRPr/>
            </a:pPr>
            <a:r>
              <a:rPr lang="de-DE" dirty="0" smtClean="0"/>
              <a:t>BLZ: 750 903 00 (</a:t>
            </a:r>
            <a:r>
              <a:rPr lang="de-DE" dirty="0" err="1" smtClean="0"/>
              <a:t>Ligabank</a:t>
            </a:r>
            <a:r>
              <a:rPr lang="de-DE" dirty="0" smtClean="0"/>
              <a:t>) </a:t>
            </a:r>
            <a:r>
              <a:rPr lang="de-DE" dirty="0" err="1" smtClean="0"/>
              <a:t>Ktn-Nr</a:t>
            </a:r>
            <a:r>
              <a:rPr lang="de-DE" dirty="0" smtClean="0"/>
              <a:t>: 2136759, Spendenquittung auf Anfrage</a:t>
            </a:r>
          </a:p>
          <a:p>
            <a:pPr>
              <a:defRPr/>
            </a:pPr>
            <a:r>
              <a:rPr lang="de-DE" dirty="0" smtClean="0"/>
              <a:t>Die </a:t>
            </a:r>
            <a:r>
              <a:rPr lang="de-DE" dirty="0"/>
              <a:t>nächsten geplanten Treffen des </a:t>
            </a:r>
            <a:r>
              <a:rPr lang="de-DE" dirty="0" smtClean="0"/>
              <a:t>AK sind </a:t>
            </a:r>
            <a:r>
              <a:rPr lang="de-DE" dirty="0"/>
              <a:t>am:</a:t>
            </a:r>
          </a:p>
          <a:p>
            <a:pPr lvl="1">
              <a:defRPr/>
            </a:pPr>
            <a:r>
              <a:rPr lang="de-DE" dirty="0"/>
              <a:t>WANN: 	Mittwoch, den </a:t>
            </a:r>
            <a:r>
              <a:rPr lang="de-DE" dirty="0" smtClean="0"/>
              <a:t>20.03.2013, </a:t>
            </a:r>
            <a:r>
              <a:rPr lang="de-DE" dirty="0"/>
              <a:t>Uhrzeit: 20:00  </a:t>
            </a:r>
            <a:br>
              <a:rPr lang="de-DE" dirty="0"/>
            </a:br>
            <a:r>
              <a:rPr lang="de-DE" dirty="0"/>
              <a:t>		Mittwoch, den </a:t>
            </a:r>
            <a:r>
              <a:rPr lang="de-DE" dirty="0" smtClean="0"/>
              <a:t>24.04.2013; </a:t>
            </a:r>
            <a:r>
              <a:rPr lang="de-DE" dirty="0"/>
              <a:t>Uhrzeit: 20:00 </a:t>
            </a:r>
          </a:p>
          <a:p>
            <a:pPr lvl="1">
              <a:defRPr/>
            </a:pPr>
            <a:r>
              <a:rPr lang="de-DE" dirty="0"/>
              <a:t>WO:	Pfarrheim St. Sebastian</a:t>
            </a:r>
            <a:r>
              <a:rPr lang="de-DE" dirty="0" smtClean="0"/>
              <a:t>, </a:t>
            </a:r>
            <a:r>
              <a:rPr lang="de-DE" dirty="0" err="1" smtClean="0"/>
              <a:t>Josefsstüberl</a:t>
            </a:r>
            <a:r>
              <a:rPr lang="de-DE" dirty="0" smtClean="0"/>
              <a:t>, 1 Stock </a:t>
            </a:r>
          </a:p>
          <a:p>
            <a:pPr marL="57150" indent="0">
              <a:buNone/>
              <a:defRPr/>
            </a:pPr>
            <a:r>
              <a:rPr lang="de-DE" sz="2200" b="1" i="1" dirty="0" smtClean="0">
                <a:solidFill>
                  <a:srgbClr val="0000FF"/>
                </a:solidFill>
              </a:rPr>
              <a:t>Neue Interessenten am </a:t>
            </a:r>
            <a:r>
              <a:rPr lang="de-DE" sz="2200" b="1" i="1" dirty="0">
                <a:solidFill>
                  <a:srgbClr val="0000FF"/>
                </a:solidFill>
              </a:rPr>
              <a:t>Thema und am </a:t>
            </a:r>
            <a:r>
              <a:rPr lang="de-DE" sz="2200" b="1" i="1" dirty="0" smtClean="0">
                <a:solidFill>
                  <a:srgbClr val="0000FF"/>
                </a:solidFill>
              </a:rPr>
              <a:t>Projekt, </a:t>
            </a:r>
            <a:r>
              <a:rPr lang="de-DE" sz="2200" b="1" i="1" dirty="0">
                <a:solidFill>
                  <a:srgbClr val="0000FF"/>
                </a:solidFill>
              </a:rPr>
              <a:t>die Lust &amp; </a:t>
            </a:r>
            <a:r>
              <a:rPr lang="de-DE" sz="2200" b="1" i="1" dirty="0" smtClean="0">
                <a:solidFill>
                  <a:srgbClr val="0000FF"/>
                </a:solidFill>
              </a:rPr>
              <a:t>Zeit</a:t>
            </a:r>
            <a:br>
              <a:rPr lang="de-DE" sz="2200" b="1" i="1" dirty="0" smtClean="0">
                <a:solidFill>
                  <a:srgbClr val="0000FF"/>
                </a:solidFill>
              </a:rPr>
            </a:br>
            <a:r>
              <a:rPr lang="de-DE" sz="2200" b="1" i="1" dirty="0" smtClean="0">
                <a:solidFill>
                  <a:srgbClr val="0000FF"/>
                </a:solidFill>
              </a:rPr>
              <a:t>   </a:t>
            </a:r>
            <a:r>
              <a:rPr lang="de-DE" sz="2200" b="1" i="1" dirty="0">
                <a:solidFill>
                  <a:srgbClr val="0000FF"/>
                </a:solidFill>
              </a:rPr>
              <a:t>zur </a:t>
            </a:r>
            <a:r>
              <a:rPr lang="de-DE" sz="2200" b="1" i="1" dirty="0" smtClean="0">
                <a:solidFill>
                  <a:srgbClr val="0000FF"/>
                </a:solidFill>
              </a:rPr>
              <a:t> Mitarbeit haben, </a:t>
            </a:r>
            <a:r>
              <a:rPr lang="de-DE" sz="2200" b="1" i="1" dirty="0">
                <a:solidFill>
                  <a:srgbClr val="0000FF"/>
                </a:solidFill>
              </a:rPr>
              <a:t>sind immer </a:t>
            </a:r>
            <a:r>
              <a:rPr lang="de-DE" sz="2200" b="1" i="1" dirty="0" smtClean="0">
                <a:solidFill>
                  <a:srgbClr val="0000FF"/>
                </a:solidFill>
              </a:rPr>
              <a:t>herzlich willkommen!</a:t>
            </a:r>
            <a:endParaRPr lang="de-DE" sz="2200" b="1" i="1" dirty="0">
              <a:solidFill>
                <a:srgbClr val="0000FF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796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3056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 algn="ctr">
              <a:buNone/>
            </a:pPr>
            <a:r>
              <a:rPr lang="de-DE" sz="2800" dirty="0" smtClean="0"/>
              <a:t>Hier einige ganz aktuelle Bilder vom CHJ</a:t>
            </a:r>
            <a:r>
              <a:rPr lang="de-DE" sz="2800" dirty="0"/>
              <a:t>: </a:t>
            </a:r>
            <a:endParaRPr lang="de-DE" sz="2800" dirty="0" smtClean="0"/>
          </a:p>
          <a:p>
            <a:pPr marL="0" indent="0" algn="ctr">
              <a:buNone/>
            </a:pPr>
            <a:r>
              <a:rPr lang="de-DE" sz="2800" dirty="0" smtClean="0">
                <a:hlinkClick r:id="rId2" action="ppaction://hlinkpres?slideindex=1&amp;slidetitle="/>
              </a:rPr>
              <a:t>Bilder vom CHJ 2013</a:t>
            </a:r>
            <a:endParaRPr lang="de-DE" sz="2800" dirty="0" smtClean="0"/>
          </a:p>
          <a:p>
            <a:pPr marL="0" indent="0" algn="ctr">
              <a:buNone/>
            </a:pPr>
            <a:endParaRPr lang="de-DE" sz="2000" dirty="0" smtClean="0"/>
          </a:p>
          <a:p>
            <a:pPr marL="0" indent="0" algn="ctr">
              <a:buNone/>
            </a:pPr>
            <a:endParaRPr lang="de-DE" sz="20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020" y="0"/>
            <a:ext cx="1446980" cy="1196752"/>
          </a:xfrm>
          <a:prstGeom prst="rect">
            <a:avLst/>
          </a:prstGeom>
        </p:spPr>
      </p:pic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323528" y="0"/>
            <a:ext cx="8352928" cy="1556792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de-DE" sz="4000" dirty="0"/>
              <a:t>Bilderstrecke vom </a:t>
            </a: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dirty="0" smtClean="0"/>
              <a:t>Casa Hogar de </a:t>
            </a:r>
            <a:r>
              <a:rPr lang="de-DE" sz="4000" dirty="0"/>
              <a:t>J</a:t>
            </a:r>
            <a:r>
              <a:rPr lang="de-DE" sz="4000" dirty="0" smtClean="0"/>
              <a:t>esus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8783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Backup-Folien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04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4932040" y="1412776"/>
            <a:ext cx="4032448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000" b="1" u="sng" dirty="0" smtClean="0">
                <a:solidFill>
                  <a:schemeClr val="tx1"/>
                </a:solidFill>
              </a:rPr>
              <a:t>Das Team:</a:t>
            </a:r>
          </a:p>
          <a:p>
            <a:pPr>
              <a:spcBef>
                <a:spcPts val="400"/>
              </a:spcBef>
            </a:pPr>
            <a:r>
              <a:rPr lang="de-DE" sz="2000" dirty="0" smtClean="0">
                <a:solidFill>
                  <a:schemeClr val="tx1"/>
                </a:solidFill>
              </a:rPr>
              <a:t>Leiterin, </a:t>
            </a:r>
            <a:br>
              <a:rPr lang="de-DE" sz="2000" dirty="0" smtClean="0">
                <a:solidFill>
                  <a:schemeClr val="tx1"/>
                </a:solidFill>
              </a:rPr>
            </a:br>
            <a:r>
              <a:rPr lang="de-DE" sz="2000" dirty="0" smtClean="0">
                <a:solidFill>
                  <a:schemeClr val="tx1"/>
                </a:solidFill>
              </a:rPr>
              <a:t>Teresita </a:t>
            </a:r>
            <a:br>
              <a:rPr lang="de-DE" sz="2000" dirty="0" smtClean="0">
                <a:solidFill>
                  <a:schemeClr val="tx1"/>
                </a:solidFill>
              </a:rPr>
            </a:br>
            <a:r>
              <a:rPr lang="de-DE" sz="2000" dirty="0" smtClean="0">
                <a:solidFill>
                  <a:schemeClr val="tx1"/>
                </a:solidFill>
              </a:rPr>
              <a:t>Moncada</a:t>
            </a:r>
          </a:p>
          <a:p>
            <a:pPr>
              <a:spcBef>
                <a:spcPts val="400"/>
              </a:spcBef>
            </a:pPr>
            <a:r>
              <a:rPr lang="de-DE" sz="2000" dirty="0" smtClean="0">
                <a:solidFill>
                  <a:schemeClr val="tx1"/>
                </a:solidFill>
              </a:rPr>
              <a:t>5 </a:t>
            </a:r>
            <a:r>
              <a:rPr lang="de-DE" sz="2000" dirty="0">
                <a:solidFill>
                  <a:schemeClr val="tx1"/>
                </a:solidFill>
              </a:rPr>
              <a:t>Erzieher </a:t>
            </a:r>
          </a:p>
          <a:p>
            <a:pPr>
              <a:spcBef>
                <a:spcPts val="400"/>
              </a:spcBef>
            </a:pPr>
            <a:r>
              <a:rPr lang="de-DE" sz="2000" dirty="0">
                <a:solidFill>
                  <a:schemeClr val="tx1"/>
                </a:solidFill>
              </a:rPr>
              <a:t>2 Psychologen </a:t>
            </a:r>
          </a:p>
          <a:p>
            <a:pPr>
              <a:spcBef>
                <a:spcPts val="400"/>
              </a:spcBef>
            </a:pPr>
            <a:r>
              <a:rPr lang="de-DE" sz="2000" dirty="0">
                <a:solidFill>
                  <a:schemeClr val="tx1"/>
                </a:solidFill>
              </a:rPr>
              <a:t>2 Pädagogen </a:t>
            </a:r>
          </a:p>
          <a:p>
            <a:pPr>
              <a:spcBef>
                <a:spcPts val="400"/>
              </a:spcBef>
            </a:pPr>
            <a:r>
              <a:rPr lang="de-DE" sz="2000" dirty="0">
                <a:solidFill>
                  <a:schemeClr val="tx1"/>
                </a:solidFill>
              </a:rPr>
              <a:t>2 </a:t>
            </a:r>
            <a:r>
              <a:rPr lang="de-DE" sz="2000" dirty="0" smtClean="0">
                <a:solidFill>
                  <a:schemeClr val="tx1"/>
                </a:solidFill>
              </a:rPr>
              <a:t>Rechtsanwälte  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</a:pPr>
            <a:r>
              <a:rPr lang="de-DE" sz="2000" dirty="0">
                <a:solidFill>
                  <a:schemeClr val="tx1"/>
                </a:solidFill>
              </a:rPr>
              <a:t>1 </a:t>
            </a:r>
            <a:r>
              <a:rPr lang="de-DE" sz="2000" dirty="0" smtClean="0">
                <a:solidFill>
                  <a:schemeClr val="tx1"/>
                </a:solidFill>
              </a:rPr>
              <a:t>Sekretärin</a:t>
            </a:r>
          </a:p>
          <a:p>
            <a:pPr>
              <a:spcBef>
                <a:spcPts val="400"/>
              </a:spcBef>
            </a:pPr>
            <a:r>
              <a:rPr lang="de-DE" sz="2000" dirty="0" smtClean="0">
                <a:solidFill>
                  <a:schemeClr val="tx1"/>
                </a:solidFill>
              </a:rPr>
              <a:t>1 </a:t>
            </a:r>
            <a:r>
              <a:rPr lang="de-DE" sz="2000" dirty="0">
                <a:solidFill>
                  <a:schemeClr val="tx1"/>
                </a:solidFill>
              </a:rPr>
              <a:t>Buchhalter </a:t>
            </a:r>
          </a:p>
          <a:p>
            <a:pPr>
              <a:spcBef>
                <a:spcPts val="400"/>
              </a:spcBef>
            </a:pPr>
            <a:r>
              <a:rPr lang="de-DE" sz="2000" dirty="0">
                <a:solidFill>
                  <a:schemeClr val="tx1"/>
                </a:solidFill>
              </a:rPr>
              <a:t>1</a:t>
            </a:r>
            <a:r>
              <a:rPr lang="de-DE" sz="2000" dirty="0" smtClean="0">
                <a:solidFill>
                  <a:schemeClr val="tx1"/>
                </a:solidFill>
              </a:rPr>
              <a:t> Köchin  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</a:pPr>
            <a:r>
              <a:rPr lang="de-DE" sz="2000" dirty="0">
                <a:solidFill>
                  <a:schemeClr val="tx1"/>
                </a:solidFill>
              </a:rPr>
              <a:t>1 Fahrer </a:t>
            </a:r>
            <a:endParaRPr lang="de-DE" sz="2000" dirty="0" smtClean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</a:pPr>
            <a:r>
              <a:rPr lang="de-DE" sz="2000" dirty="0" smtClean="0">
                <a:solidFill>
                  <a:schemeClr val="tx1"/>
                </a:solidFill>
              </a:rPr>
              <a:t>1 </a:t>
            </a:r>
            <a:r>
              <a:rPr lang="de-DE" sz="2000" dirty="0">
                <a:solidFill>
                  <a:schemeClr val="tx1"/>
                </a:solidFill>
              </a:rPr>
              <a:t>Hausmeister </a:t>
            </a:r>
          </a:p>
          <a:p>
            <a:pPr>
              <a:spcBef>
                <a:spcPts val="400"/>
              </a:spcBef>
            </a:pPr>
            <a:r>
              <a:rPr lang="de-DE" sz="2000" dirty="0">
                <a:solidFill>
                  <a:schemeClr val="tx1"/>
                </a:solidFill>
              </a:rPr>
              <a:t>1 </a:t>
            </a:r>
            <a:r>
              <a:rPr lang="de-DE" sz="2000" dirty="0" smtClean="0">
                <a:solidFill>
                  <a:schemeClr val="tx1"/>
                </a:solidFill>
              </a:rPr>
              <a:t>Schneiderin &amp; </a:t>
            </a:r>
            <a:r>
              <a:rPr lang="de-DE" sz="2000" dirty="0" err="1" smtClean="0">
                <a:solidFill>
                  <a:schemeClr val="tx1"/>
                </a:solidFill>
              </a:rPr>
              <a:t>Waescherin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352089" y="1412776"/>
            <a:ext cx="4435936" cy="4853136"/>
          </a:xfrm>
        </p:spPr>
        <p:txBody>
          <a:bodyPr>
            <a:noAutofit/>
          </a:bodyPr>
          <a:lstStyle/>
          <a:p>
            <a:r>
              <a:rPr lang="de-DE" sz="2000" b="1" u="sng" dirty="0">
                <a:solidFill>
                  <a:schemeClr val="tx1"/>
                </a:solidFill>
              </a:rPr>
              <a:t>Vision &amp; ZIEL:</a:t>
            </a:r>
            <a:br>
              <a:rPr lang="de-DE" sz="2000" b="1" u="sng" dirty="0">
                <a:solidFill>
                  <a:schemeClr val="tx1"/>
                </a:solidFill>
              </a:rPr>
            </a:br>
            <a:r>
              <a:rPr lang="de-DE" sz="1400" b="1" i="1" dirty="0" smtClean="0">
                <a:solidFill>
                  <a:schemeClr val="tx1"/>
                </a:solidFill>
              </a:rPr>
              <a:t>Kindern </a:t>
            </a:r>
            <a:r>
              <a:rPr lang="de-DE" sz="1400" b="1" i="1" dirty="0">
                <a:solidFill>
                  <a:schemeClr val="tx1"/>
                </a:solidFill>
              </a:rPr>
              <a:t>und Jugendlichen aus schwierigen </a:t>
            </a:r>
            <a:r>
              <a:rPr lang="de-DE" sz="1400" b="1" i="1" dirty="0" smtClean="0">
                <a:solidFill>
                  <a:schemeClr val="tx1"/>
                </a:solidFill>
              </a:rPr>
              <a:t>Verhältnissen </a:t>
            </a:r>
            <a:r>
              <a:rPr lang="de-DE" sz="1400" b="1" i="1" dirty="0">
                <a:solidFill>
                  <a:schemeClr val="tx1"/>
                </a:solidFill>
              </a:rPr>
              <a:t>in einer christlichen Umgebung </a:t>
            </a:r>
            <a:r>
              <a:rPr lang="de-DE" sz="1400" b="1" i="1" dirty="0" smtClean="0">
                <a:solidFill>
                  <a:schemeClr val="tx1"/>
                </a:solidFill>
              </a:rPr>
              <a:t> jene </a:t>
            </a:r>
            <a:r>
              <a:rPr lang="de-DE" sz="1400" b="1" i="1" dirty="0">
                <a:solidFill>
                  <a:schemeClr val="tx1"/>
                </a:solidFill>
              </a:rPr>
              <a:t>Zuneigung, Pflege und </a:t>
            </a:r>
            <a:r>
              <a:rPr lang="de-DE" sz="1400" b="1" i="1" dirty="0" smtClean="0">
                <a:solidFill>
                  <a:schemeClr val="tx1"/>
                </a:solidFill>
              </a:rPr>
              <a:t>Entwicklungs-chancen </a:t>
            </a:r>
            <a:r>
              <a:rPr lang="de-DE" sz="1400" b="1" i="1" dirty="0">
                <a:solidFill>
                  <a:schemeClr val="tx1"/>
                </a:solidFill>
              </a:rPr>
              <a:t>zu geben, die sie brauchen, um später als selbstständige Personen ihr Leben meistern zu können</a:t>
            </a:r>
            <a:r>
              <a:rPr lang="de-DE" sz="1400" b="1" i="1" dirty="0" smtClean="0">
                <a:solidFill>
                  <a:schemeClr val="tx1"/>
                </a:solidFill>
              </a:rPr>
              <a:t>! </a:t>
            </a:r>
            <a:endParaRPr lang="de-DE" sz="1400" b="1" i="1" dirty="0">
              <a:solidFill>
                <a:schemeClr val="tx1"/>
              </a:solidFill>
            </a:endParaRPr>
          </a:p>
          <a:p>
            <a:r>
              <a:rPr lang="de-DE" sz="2000" dirty="0">
                <a:solidFill>
                  <a:schemeClr val="tx1"/>
                </a:solidFill>
              </a:rPr>
              <a:t>Gegründet vor 25 </a:t>
            </a:r>
            <a:r>
              <a:rPr lang="de-DE" sz="2000" dirty="0" smtClean="0">
                <a:solidFill>
                  <a:schemeClr val="tx1"/>
                </a:solidFill>
              </a:rPr>
              <a:t>Jahren</a:t>
            </a:r>
          </a:p>
          <a:p>
            <a:r>
              <a:rPr lang="de-DE" sz="2000" dirty="0" smtClean="0">
                <a:solidFill>
                  <a:schemeClr val="tx1"/>
                </a:solidFill>
              </a:rPr>
              <a:t>Zur Zeit betreute </a:t>
            </a:r>
            <a:r>
              <a:rPr lang="de-DE" sz="2000" dirty="0">
                <a:solidFill>
                  <a:schemeClr val="tx1"/>
                </a:solidFill>
              </a:rPr>
              <a:t>Kinder: </a:t>
            </a:r>
            <a:r>
              <a:rPr lang="de-DE" sz="2000" dirty="0" smtClean="0">
                <a:solidFill>
                  <a:schemeClr val="tx1"/>
                </a:solidFill>
              </a:rPr>
              <a:t>55</a:t>
            </a:r>
            <a:endParaRPr lang="de-DE" sz="2000" dirty="0">
              <a:solidFill>
                <a:schemeClr val="tx1"/>
              </a:solidFill>
            </a:endParaRPr>
          </a:p>
          <a:p>
            <a:r>
              <a:rPr lang="de-DE" sz="2000" dirty="0">
                <a:solidFill>
                  <a:schemeClr val="tx1"/>
                </a:solidFill>
              </a:rPr>
              <a:t>Mitarbeiter: </a:t>
            </a:r>
            <a:r>
              <a:rPr lang="de-DE" sz="2000" dirty="0" smtClean="0">
                <a:solidFill>
                  <a:schemeClr val="tx1"/>
                </a:solidFill>
              </a:rPr>
              <a:t>18 </a:t>
            </a:r>
            <a:endParaRPr lang="de-DE" sz="2000" dirty="0">
              <a:solidFill>
                <a:schemeClr val="tx1"/>
              </a:solidFill>
            </a:endParaRPr>
          </a:p>
          <a:p>
            <a:r>
              <a:rPr lang="de-DE" sz="2000" dirty="0">
                <a:solidFill>
                  <a:schemeClr val="tx1"/>
                </a:solidFill>
              </a:rPr>
              <a:t>Freiwillige Helfer: zur Zeit </a:t>
            </a:r>
            <a:r>
              <a:rPr lang="de-DE" sz="2000" dirty="0" smtClean="0">
                <a:solidFill>
                  <a:schemeClr val="tx1"/>
                </a:solidFill>
              </a:rPr>
              <a:t>5  </a:t>
            </a:r>
            <a:endParaRPr lang="de-DE" sz="2000" dirty="0">
              <a:solidFill>
                <a:schemeClr val="tx1"/>
              </a:solidFill>
            </a:endParaRPr>
          </a:p>
          <a:p>
            <a:r>
              <a:rPr lang="de-DE" sz="2000" dirty="0">
                <a:solidFill>
                  <a:schemeClr val="tx1"/>
                </a:solidFill>
              </a:rPr>
              <a:t>Staatlich anerkanntes </a:t>
            </a:r>
            <a:r>
              <a:rPr lang="de-DE" sz="2000" dirty="0" smtClean="0">
                <a:solidFill>
                  <a:schemeClr val="tx1"/>
                </a:solidFill>
              </a:rPr>
              <a:t>Kinder-heim </a:t>
            </a:r>
            <a:r>
              <a:rPr lang="de-DE" sz="2000" dirty="0">
                <a:solidFill>
                  <a:schemeClr val="tx1"/>
                </a:solidFill>
              </a:rPr>
              <a:t>in kirchlicher Trägerschaft</a:t>
            </a:r>
          </a:p>
          <a:p>
            <a:r>
              <a:rPr lang="de-DE" sz="2000" dirty="0">
                <a:solidFill>
                  <a:schemeClr val="tx1"/>
                </a:solidFill>
              </a:rPr>
              <a:t>Unterstützt durch den Staat Ecuador </a:t>
            </a:r>
          </a:p>
          <a:p>
            <a:r>
              <a:rPr lang="de-DE" sz="2000" dirty="0">
                <a:solidFill>
                  <a:schemeClr val="tx1"/>
                </a:solidFill>
              </a:rPr>
              <a:t>Home-Page: </a:t>
            </a:r>
            <a:r>
              <a:rPr lang="de-DE" sz="2000" dirty="0">
                <a:solidFill>
                  <a:srgbClr val="FF0000"/>
                </a:solidFill>
                <a:hlinkClick r:id="rId2"/>
              </a:rPr>
              <a:t>http://www.hogardejesus.org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457200" y="0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de-DE" sz="4400" dirty="0" smtClean="0"/>
              <a:t>Projekt-Eckdaten und Status</a:t>
            </a:r>
            <a:endParaRPr lang="de-DE" sz="44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0"/>
            <a:ext cx="1259632" cy="1041802"/>
          </a:xfrm>
          <a:prstGeom prst="rect">
            <a:avLst/>
          </a:prstGeom>
        </p:spPr>
      </p:pic>
      <p:pic>
        <p:nvPicPr>
          <p:cNvPr id="9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67" y="1412776"/>
            <a:ext cx="205585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43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4968552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Auf Grund regulärer Wahlen erfolgte eine Neuausrichtung der Regierung und damit </a:t>
            </a:r>
            <a:br>
              <a:rPr lang="de-DE" dirty="0" smtClean="0"/>
            </a:br>
            <a:r>
              <a:rPr lang="de-DE" dirty="0" smtClean="0"/>
              <a:t>auch der staatlichen </a:t>
            </a:r>
            <a:r>
              <a:rPr lang="de-DE" dirty="0"/>
              <a:t>F</a:t>
            </a:r>
            <a:r>
              <a:rPr lang="de-DE" dirty="0" smtClean="0"/>
              <a:t>inanzierung sozialer Projekte.  </a:t>
            </a:r>
          </a:p>
          <a:p>
            <a:pPr lvl="1">
              <a:buFont typeface="Wingdings"/>
              <a:buChar char="è"/>
            </a:pPr>
            <a:r>
              <a:rPr lang="de-DE" sz="2000" dirty="0" smtClean="0"/>
              <a:t>Derzeit grosse Probleme mit der Finanzierung </a:t>
            </a:r>
            <a:br>
              <a:rPr lang="de-DE" sz="2000" dirty="0" smtClean="0"/>
            </a:br>
            <a:r>
              <a:rPr lang="de-DE" sz="2000" dirty="0" smtClean="0"/>
              <a:t>der staatlich geförderten </a:t>
            </a:r>
            <a:r>
              <a:rPr lang="de-DE" sz="2000" dirty="0"/>
              <a:t>Mitarbeiter. </a:t>
            </a:r>
          </a:p>
          <a:p>
            <a:pPr lvl="1">
              <a:buFont typeface="Wingdings"/>
              <a:buChar char="è"/>
            </a:pPr>
            <a:r>
              <a:rPr lang="de-DE" sz="2000" dirty="0" smtClean="0">
                <a:sym typeface="Wingdings" pitchFamily="2" charset="2"/>
              </a:rPr>
              <a:t>Priorisierung der </a:t>
            </a:r>
            <a:r>
              <a:rPr lang="es-EC" sz="2000" dirty="0" smtClean="0"/>
              <a:t>vielen geplanten Projekte erforderlich</a:t>
            </a:r>
          </a:p>
          <a:p>
            <a:pPr lvl="1">
              <a:buFont typeface="Wingdings"/>
              <a:buChar char="è"/>
            </a:pPr>
            <a:r>
              <a:rPr lang="es-EC" sz="2000" dirty="0" smtClean="0">
                <a:sym typeface="Wingdings" pitchFamily="2" charset="2"/>
              </a:rPr>
              <a:t>Fokusierung auf die wichtigsten Projekte</a:t>
            </a:r>
            <a:endParaRPr lang="de-DE" sz="2000" dirty="0" smtClean="0"/>
          </a:p>
          <a:p>
            <a:r>
              <a:rPr lang="de-DE" dirty="0" smtClean="0"/>
              <a:t>Enge Zusammenarbeit mit Vaterstetten sichert die Grundfinanzierung </a:t>
            </a:r>
          </a:p>
          <a:p>
            <a:r>
              <a:rPr lang="de-DE" dirty="0" smtClean="0"/>
              <a:t>Zur Zeit engagieren sich 5 Volontäre im Projekt:</a:t>
            </a:r>
            <a:br>
              <a:rPr lang="de-DE" dirty="0" smtClean="0"/>
            </a:br>
            <a:r>
              <a:rPr lang="de-DE" dirty="0" smtClean="0"/>
              <a:t>Timo, </a:t>
            </a:r>
            <a:r>
              <a:rPr lang="es-EC" dirty="0" smtClean="0"/>
              <a:t>Bastian, Valentin, Anja, Giovanni</a:t>
            </a:r>
            <a:endParaRPr lang="de-DE" dirty="0" smtClean="0"/>
          </a:p>
          <a:p>
            <a:r>
              <a:rPr lang="de-DE" dirty="0" smtClean="0"/>
              <a:t>Regelmäßig Neuzugänge und Abgänge </a:t>
            </a:r>
            <a:br>
              <a:rPr lang="de-DE" dirty="0" smtClean="0"/>
            </a:br>
            <a:r>
              <a:rPr lang="de-DE" dirty="0" smtClean="0"/>
              <a:t>von Kindern</a:t>
            </a:r>
          </a:p>
        </p:txBody>
      </p:sp>
      <p:sp>
        <p:nvSpPr>
          <p:cNvPr id="6" name="Titel 3"/>
          <p:cNvSpPr txBox="1">
            <a:spLocks/>
          </p:cNvSpPr>
          <p:nvPr/>
        </p:nvSpPr>
        <p:spPr>
          <a:xfrm>
            <a:off x="539552" y="0"/>
            <a:ext cx="8147248" cy="1052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de-DE" sz="4000" dirty="0" smtClean="0"/>
              <a:t>Die aktuelle Situation</a:t>
            </a:r>
            <a:endParaRPr lang="de-DE" sz="40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0"/>
            <a:ext cx="1259632" cy="104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1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896544"/>
          </a:xfrm>
        </p:spPr>
        <p:txBody>
          <a:bodyPr>
            <a:normAutofit/>
          </a:bodyPr>
          <a:lstStyle/>
          <a:p>
            <a:r>
              <a:rPr lang="es-EC" dirty="0" smtClean="0"/>
              <a:t>Feiern von Festen: Weihnachten, Fasching, Tag der Nationalflagge und des Nationalwappens</a:t>
            </a:r>
          </a:p>
          <a:p>
            <a:r>
              <a:rPr lang="es-EC" dirty="0" smtClean="0"/>
              <a:t>Einführung einer Kampagne des «buen trato» (guten Umgangs untereinander) durch die Psychologinnen</a:t>
            </a:r>
          </a:p>
          <a:p>
            <a:r>
              <a:rPr lang="de-DE" dirty="0" smtClean="0"/>
              <a:t>Die ständigen Neuzugänge müssen integriert und </a:t>
            </a:r>
            <a:br>
              <a:rPr lang="de-DE" dirty="0" smtClean="0"/>
            </a:br>
            <a:r>
              <a:rPr lang="de-DE" dirty="0" smtClean="0"/>
              <a:t>die Abgänge weiterhin begleitet werden</a:t>
            </a:r>
          </a:p>
          <a:p>
            <a:r>
              <a:rPr lang="es-EC" dirty="0" smtClean="0"/>
              <a:t>Ein Jugendlicher Namens Jhimmy ist</a:t>
            </a:r>
            <a:r>
              <a:rPr lang="es-EC" dirty="0"/>
              <a:t> </a:t>
            </a:r>
            <a:r>
              <a:rPr lang="es-EC" dirty="0" smtClean="0"/>
              <a:t>in den freiwilligen Militärdienst eingetreten</a:t>
            </a:r>
          </a:p>
          <a:p>
            <a:r>
              <a:rPr lang="es-EC" dirty="0" smtClean="0"/>
              <a:t>Verschiedene Exkursionen</a:t>
            </a:r>
            <a:r>
              <a:rPr lang="de-DE" dirty="0" smtClean="0"/>
              <a:t> und </a:t>
            </a:r>
            <a:r>
              <a:rPr lang="es-EC" dirty="0" smtClean="0"/>
              <a:t>sportliche Ereignisse, z.B die «Baila Ecuador» (olympische Spiele des CHJ)</a:t>
            </a:r>
          </a:p>
          <a:p>
            <a:r>
              <a:rPr lang="de-DE" dirty="0" smtClean="0"/>
              <a:t>Diebstahl  von Ausrüstung  </a:t>
            </a:r>
            <a:r>
              <a:rPr lang="es-EC" dirty="0" smtClean="0"/>
              <a:t> </a:t>
            </a:r>
            <a:endParaRPr lang="de-DE" dirty="0"/>
          </a:p>
        </p:txBody>
      </p:sp>
      <p:sp>
        <p:nvSpPr>
          <p:cNvPr id="6" name="Titel 3"/>
          <p:cNvSpPr txBox="1">
            <a:spLocks/>
          </p:cNvSpPr>
          <p:nvPr/>
        </p:nvSpPr>
        <p:spPr>
          <a:xfrm>
            <a:off x="552850" y="332656"/>
            <a:ext cx="8147248" cy="1052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ts val="4000"/>
              </a:lnSpc>
            </a:pPr>
            <a:r>
              <a:rPr lang="de-DE" sz="3600" dirty="0" smtClean="0"/>
              <a:t>Wichtige Ereignisse des </a:t>
            </a:r>
            <a:br>
              <a:rPr lang="de-DE" sz="3600" dirty="0" smtClean="0"/>
            </a:br>
            <a:r>
              <a:rPr lang="de-DE" sz="3600" dirty="0" smtClean="0"/>
              <a:t>letzten Jahres</a:t>
            </a:r>
            <a:endParaRPr lang="de-DE" sz="36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0"/>
            <a:ext cx="1259632" cy="104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1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08512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Vorauswahl von Projekten durch den Arbeitskreis</a:t>
            </a:r>
          </a:p>
          <a:p>
            <a:r>
              <a:rPr lang="de-DE" dirty="0" smtClean="0"/>
              <a:t>Vorstellung von zwei ausgesuchten Ecuador-Projekten beim letztjährigen Fastensuppen-Essen</a:t>
            </a:r>
          </a:p>
          <a:p>
            <a:pPr lvl="1"/>
            <a:r>
              <a:rPr lang="de-DE" sz="1900" dirty="0" smtClean="0"/>
              <a:t>„Casa Hogar de Jesus“(CHJ)</a:t>
            </a:r>
            <a:r>
              <a:rPr lang="de-DE" sz="1900" dirty="0" smtClean="0">
                <a:sym typeface="Wingdings" pitchFamily="2" charset="2"/>
              </a:rPr>
              <a:t>, </a:t>
            </a:r>
            <a:r>
              <a:rPr lang="de-DE" sz="1900" dirty="0"/>
              <a:t>Neue Perspektiven für Kinder und Jugendliche aus schwierigen </a:t>
            </a:r>
            <a:r>
              <a:rPr lang="de-DE" sz="1900" dirty="0" smtClean="0"/>
              <a:t>Verhältnissen</a:t>
            </a:r>
          </a:p>
          <a:p>
            <a:pPr lvl="1"/>
            <a:r>
              <a:rPr lang="de-DE" sz="1900" dirty="0" smtClean="0">
                <a:sym typeface="Wingdings" pitchFamily="2" charset="2"/>
              </a:rPr>
              <a:t>Ökologische Wiederaufforstung in Bauerngemeinden des Andengebietes</a:t>
            </a:r>
          </a:p>
          <a:p>
            <a:r>
              <a:rPr lang="de-DE" dirty="0" smtClean="0">
                <a:sym typeface="Wingdings" pitchFamily="2" charset="2"/>
              </a:rPr>
              <a:t>Die Gemeinde entschied sich mit 2/3-Mehrheit </a:t>
            </a:r>
            <a:br>
              <a:rPr lang="de-DE" dirty="0" smtClean="0">
                <a:sym typeface="Wingdings" pitchFamily="2" charset="2"/>
              </a:rPr>
            </a:br>
            <a:r>
              <a:rPr lang="de-DE" dirty="0" smtClean="0">
                <a:sym typeface="Wingdings" pitchFamily="2" charset="2"/>
              </a:rPr>
              <a:t>für das CHJ-Projekt </a:t>
            </a:r>
            <a:endParaRPr lang="de-DE" dirty="0">
              <a:sym typeface="Wingdings" pitchFamily="2" charset="2"/>
            </a:endParaRPr>
          </a:p>
          <a:p>
            <a:r>
              <a:rPr lang="de-DE" dirty="0" smtClean="0">
                <a:sym typeface="Wingdings" pitchFamily="2" charset="2"/>
              </a:rPr>
              <a:t>Unsere letztjährigen </a:t>
            </a:r>
            <a:r>
              <a:rPr lang="de-DE" dirty="0">
                <a:sym typeface="Wingdings" pitchFamily="2" charset="2"/>
              </a:rPr>
              <a:t>Projekt-Präsentation: </a:t>
            </a:r>
          </a:p>
          <a:p>
            <a:pPr lvl="1"/>
            <a:r>
              <a:rPr lang="de-DE" dirty="0" smtClean="0">
                <a:sym typeface="Wingdings" pitchFamily="2" charset="2"/>
                <a:hlinkClick r:id="rId2"/>
              </a:rPr>
              <a:t>Pfarrei-Homepage des AK Partnerprojekt Casa Hogar de Jesus</a:t>
            </a:r>
            <a:endParaRPr lang="de-DE" dirty="0" smtClean="0">
              <a:sym typeface="Wingdings" pitchFamily="2" charset="2"/>
            </a:endParaRPr>
          </a:p>
          <a:p>
            <a:r>
              <a:rPr lang="de-DE" dirty="0" smtClean="0">
                <a:sym typeface="Wingdings" pitchFamily="2" charset="2"/>
              </a:rPr>
              <a:t>Der </a:t>
            </a:r>
            <a:r>
              <a:rPr lang="de-DE" dirty="0">
                <a:sym typeface="Wingdings" pitchFamily="2" charset="2"/>
              </a:rPr>
              <a:t>Erlös </a:t>
            </a:r>
            <a:r>
              <a:rPr lang="de-DE" dirty="0" smtClean="0">
                <a:sym typeface="Wingdings" pitchFamily="2" charset="2"/>
              </a:rPr>
              <a:t>des </a:t>
            </a:r>
            <a:r>
              <a:rPr lang="de-DE" dirty="0">
                <a:sym typeface="Wingdings" pitchFamily="2" charset="2"/>
              </a:rPr>
              <a:t>diesjährigen Fastensuppen-Essens </a:t>
            </a:r>
            <a:r>
              <a:rPr lang="de-DE" dirty="0" smtClean="0">
                <a:sym typeface="Wingdings" pitchFamily="2" charset="2"/>
              </a:rPr>
              <a:t>geht, </a:t>
            </a:r>
            <a:r>
              <a:rPr lang="de-DE" dirty="0">
                <a:sym typeface="Wingdings" pitchFamily="2" charset="2"/>
              </a:rPr>
              <a:t>wie auch </a:t>
            </a:r>
            <a:r>
              <a:rPr lang="de-DE" dirty="0" smtClean="0">
                <a:sym typeface="Wingdings" pitchFamily="2" charset="2"/>
              </a:rPr>
              <a:t>im letzten Jahr, an </a:t>
            </a:r>
            <a:r>
              <a:rPr lang="de-DE" dirty="0">
                <a:sym typeface="Wingdings" pitchFamily="2" charset="2"/>
              </a:rPr>
              <a:t>das CHJ</a:t>
            </a:r>
            <a:r>
              <a:rPr lang="de-DE" dirty="0" smtClean="0">
                <a:sym typeface="Wingdings" pitchFamily="2" charset="2"/>
              </a:rPr>
              <a:t>!</a:t>
            </a:r>
            <a:endParaRPr lang="de-DE" dirty="0">
              <a:sym typeface="Wingdings" pitchFamily="2" charset="2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de-DE" sz="4000" dirty="0" smtClean="0"/>
              <a:t>Ihre Projektentscheidung </a:t>
            </a:r>
            <a:r>
              <a:rPr lang="de-DE" sz="4000" dirty="0"/>
              <a:t>beim letztjährigen Fastensuppen-Essen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0"/>
            <a:ext cx="1187624" cy="98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2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ietro\Dropbox\CJH\Bilder\Besuch_Teresita_2012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11" y="3140968"/>
            <a:ext cx="4608512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84785"/>
            <a:ext cx="8856984" cy="4674476"/>
          </a:xfrm>
        </p:spPr>
        <p:txBody>
          <a:bodyPr/>
          <a:lstStyle/>
          <a:p>
            <a:r>
              <a:rPr lang="de-DE" dirty="0" smtClean="0"/>
              <a:t>Schwester Teresita besucht unsere Pfarrei Ende April 2012 und verweilt einige Tage bei Fam. Helminger</a:t>
            </a:r>
            <a:r>
              <a:rPr lang="de-DE" dirty="0"/>
              <a:t>.</a:t>
            </a:r>
            <a:endParaRPr lang="de-DE" dirty="0" smtClean="0"/>
          </a:p>
          <a:p>
            <a:r>
              <a:rPr lang="de-DE" dirty="0" smtClean="0"/>
              <a:t>Teresita stellt das CHJ-Projekt am Sonntag, dem </a:t>
            </a:r>
            <a:br>
              <a:rPr lang="de-DE" dirty="0" smtClean="0"/>
            </a:br>
            <a:r>
              <a:rPr lang="de-DE" dirty="0" smtClean="0"/>
              <a:t>23.04.2012 in Gottesdienst und beim Kirchenkaffee vor.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0"/>
            <a:ext cx="1259632" cy="1041802"/>
          </a:xfrm>
          <a:prstGeom prst="rect">
            <a:avLst/>
          </a:prstGeom>
        </p:spPr>
      </p:pic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57200" y="0"/>
            <a:ext cx="8056984" cy="1412776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de-DE" sz="4000" dirty="0"/>
              <a:t>Schwester Teresita besucht </a:t>
            </a: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dirty="0" smtClean="0"/>
              <a:t>die </a:t>
            </a:r>
            <a:r>
              <a:rPr lang="de-DE" sz="4000" dirty="0"/>
              <a:t>Pfarrei St. Sebastian</a:t>
            </a:r>
          </a:p>
        </p:txBody>
      </p:sp>
      <p:pic>
        <p:nvPicPr>
          <p:cNvPr id="9219" name="Picture 3" descr="C:\Users\Pietro\Dropbox\CJH\Bilder\Besuch_Teresita_2012_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0" y="3140968"/>
            <a:ext cx="4622638" cy="346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78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Ende Juli 2012 haben Timo </a:t>
            </a:r>
            <a:r>
              <a:rPr lang="de-DE" dirty="0"/>
              <a:t>H</a:t>
            </a:r>
            <a:r>
              <a:rPr lang="de-DE" dirty="0" smtClean="0"/>
              <a:t>elminger und Stefan Unterholzner unser Partnerprojekt auch bei den Projekttagen des </a:t>
            </a:r>
            <a:r>
              <a:rPr lang="de-DE" dirty="0"/>
              <a:t>G</a:t>
            </a:r>
            <a:r>
              <a:rPr lang="de-DE" dirty="0" smtClean="0"/>
              <a:t>ymnasiums Vaterstetten vorgestellt.  </a:t>
            </a:r>
          </a:p>
          <a:p>
            <a:pPr lvl="1"/>
            <a:r>
              <a:rPr lang="de-DE" sz="2000" dirty="0" smtClean="0"/>
              <a:t>Durch mehrere Vorträge in einzelnen Klassen haben Sie versucht bei den dortigen Schülern Interesse für soziales Engagement in benachteiligten Ländern zu wecken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 lvl="1"/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Auf Grund des grossen Interesses werden Sie auch im nächsten Jahr wieder vor Ort sein.</a:t>
            </a:r>
          </a:p>
          <a:p>
            <a:pPr lvl="1"/>
            <a:r>
              <a:rPr lang="de-DE" sz="2000" dirty="0" smtClean="0"/>
              <a:t>Durch den Sponsorenlauf konnten erste </a:t>
            </a:r>
            <a:r>
              <a:rPr lang="de-DE" sz="2000" dirty="0"/>
              <a:t>G</a:t>
            </a:r>
            <a:r>
              <a:rPr lang="de-DE" sz="2000" dirty="0" smtClean="0"/>
              <a:t>elder gesammelt werden</a:t>
            </a:r>
          </a:p>
          <a:p>
            <a:r>
              <a:rPr lang="de-DE" dirty="0" smtClean="0"/>
              <a:t>Zur Zeit erfolgt eine </a:t>
            </a:r>
            <a:r>
              <a:rPr lang="de-DE" dirty="0"/>
              <a:t>V</a:t>
            </a:r>
            <a:r>
              <a:rPr lang="de-DE" dirty="0" smtClean="0"/>
              <a:t>ernetzung mit Dr. Fritz Beyerlein, der </a:t>
            </a:r>
            <a:r>
              <a:rPr lang="de-DE" dirty="0"/>
              <a:t>mit Schwester Teresita und den CHJ seit vielen Jahren zusammenarbeitet </a:t>
            </a:r>
            <a:r>
              <a:rPr lang="de-DE" dirty="0" smtClean="0"/>
              <a:t>(Förderverein in Vaterstetten)</a:t>
            </a:r>
          </a:p>
          <a:p>
            <a:r>
              <a:rPr lang="de-DE" dirty="0" smtClean="0"/>
              <a:t>Er wird uns am 20 März in unserer nächsten AK-Sitzung besuchen und die Aktivitäten in Vaterstetten vorstellen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0"/>
            <a:ext cx="1259632" cy="908720"/>
          </a:xfrm>
          <a:prstGeom prst="rect">
            <a:avLst/>
          </a:prstGeom>
        </p:spPr>
      </p:pic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484784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de-DE" sz="3600" dirty="0" smtClean="0"/>
              <a:t>Vernetzung mit </a:t>
            </a:r>
            <a:br>
              <a:rPr lang="de-DE" sz="3600" dirty="0" smtClean="0"/>
            </a:br>
            <a:r>
              <a:rPr lang="de-DE" sz="3600" dirty="0" smtClean="0"/>
              <a:t>CHJ-Projektaktivitäten in Vaterstetten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408497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600200"/>
            <a:ext cx="5544801" cy="4925144"/>
          </a:xfrm>
        </p:spPr>
        <p:txBody>
          <a:bodyPr/>
          <a:lstStyle/>
          <a:p>
            <a:r>
              <a:rPr lang="de-DE" dirty="0" smtClean="0"/>
              <a:t>Timo </a:t>
            </a:r>
            <a:r>
              <a:rPr lang="de-DE" dirty="0"/>
              <a:t>H</a:t>
            </a:r>
            <a:r>
              <a:rPr lang="de-DE" dirty="0" smtClean="0"/>
              <a:t>elminger arbeitet seit August 2012 freiwillig im CHJ</a:t>
            </a:r>
          </a:p>
          <a:p>
            <a:r>
              <a:rPr lang="de-DE" dirty="0" smtClean="0"/>
              <a:t>Timo schickt monatlich Berichte </a:t>
            </a:r>
            <a:br>
              <a:rPr lang="de-DE" dirty="0" smtClean="0"/>
            </a:br>
            <a:r>
              <a:rPr lang="de-DE" dirty="0" smtClean="0"/>
              <a:t>über das Projekt und das Land  Ecuador </a:t>
            </a:r>
          </a:p>
          <a:p>
            <a:r>
              <a:rPr lang="de-DE" dirty="0" smtClean="0"/>
              <a:t>Er engagiert sich sehr vielfältig: </a:t>
            </a:r>
            <a:endParaRPr lang="de-DE" sz="1600" dirty="0" smtClean="0"/>
          </a:p>
          <a:p>
            <a:pPr lvl="1"/>
            <a:r>
              <a:rPr lang="de-DE" dirty="0" smtClean="0"/>
              <a:t>Hilfe beim Englischunterricht in zwei Schulen</a:t>
            </a:r>
          </a:p>
          <a:p>
            <a:pPr lvl="1"/>
            <a:r>
              <a:rPr lang="de-DE" dirty="0" smtClean="0"/>
              <a:t>Begleitung der Kinder im Alltag (Spiele, Hausaufgaben, Essen, Ins-Bett-Gehen)</a:t>
            </a:r>
          </a:p>
          <a:p>
            <a:pPr lvl="1"/>
            <a:r>
              <a:rPr lang="de-DE" dirty="0" smtClean="0"/>
              <a:t>Arbeiten in der Küche, beim Waschen und </a:t>
            </a:r>
            <a:br>
              <a:rPr lang="de-DE" dirty="0" smtClean="0"/>
            </a:br>
            <a:r>
              <a:rPr lang="de-DE" dirty="0" smtClean="0"/>
              <a:t>beim Putzen der Häuser</a:t>
            </a:r>
          </a:p>
          <a:p>
            <a:pPr lvl="1"/>
            <a:r>
              <a:rPr lang="de-DE" dirty="0" smtClean="0"/>
              <a:t>Begleitung der Kinder bei sonstigen Aktionen (medizinische Checks, Ausflüge, Sport, Fußballverein, etc…)</a:t>
            </a:r>
            <a:br>
              <a:rPr lang="de-DE" dirty="0" smtClean="0"/>
            </a:br>
            <a:endParaRPr lang="de-DE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0"/>
            <a:ext cx="1259632" cy="1041802"/>
          </a:xfrm>
          <a:prstGeom prst="rect">
            <a:avLst/>
          </a:prstGeom>
        </p:spPr>
      </p:pic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0"/>
            <a:ext cx="9001000" cy="1556792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de-DE" sz="3600" dirty="0" smtClean="0"/>
              <a:t>Unser Mann vor Ort: </a:t>
            </a:r>
            <a:br>
              <a:rPr lang="de-DE" sz="3600" dirty="0" smtClean="0"/>
            </a:br>
            <a:r>
              <a:rPr lang="de-DE" sz="3600" dirty="0" smtClean="0"/>
              <a:t>Das Volontariat von Timo Helminger</a:t>
            </a:r>
            <a:endParaRPr lang="de-DE" sz="3600" dirty="0"/>
          </a:p>
        </p:txBody>
      </p:sp>
      <p:pic>
        <p:nvPicPr>
          <p:cNvPr id="1027" name="Picture 3" descr="C:\Users\Pietro\Dropbox\CJH\Bilder\Ausflug Finca von Cristibál\Die Machete wird fuer fast alles benutzt...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3" t="10688" r="6318"/>
          <a:stretch/>
        </p:blipFill>
        <p:spPr bwMode="auto">
          <a:xfrm>
            <a:off x="5932902" y="1724325"/>
            <a:ext cx="2968454" cy="45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97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738</Words>
  <Application>Microsoft Office PowerPoint</Application>
  <PresentationFormat>Bildschirmpräsentation (4:3)</PresentationFormat>
  <Paragraphs>208</Paragraphs>
  <Slides>22</Slides>
  <Notes>0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Executive</vt:lpstr>
      <vt:lpstr>Casa Hogar de Jesus Bericht über unser Partnerprojekt  und die Aktivitäten des AK‘s</vt:lpstr>
      <vt:lpstr>Einführung und Übersicht   </vt:lpstr>
      <vt:lpstr>PowerPoint-Präsentation</vt:lpstr>
      <vt:lpstr>PowerPoint-Präsentation</vt:lpstr>
      <vt:lpstr>PowerPoint-Präsentation</vt:lpstr>
      <vt:lpstr>Ihre Projektentscheidung beim letztjährigen Fastensuppen-Essen</vt:lpstr>
      <vt:lpstr>Schwester Teresita besucht  die Pfarrei St. Sebastian</vt:lpstr>
      <vt:lpstr>Vernetzung mit  CHJ-Projektaktivitäten in Vaterstetten</vt:lpstr>
      <vt:lpstr>Unser Mann vor Ort:  Das Volontariat von Timo Helminger</vt:lpstr>
      <vt:lpstr>Unser Mann vor Ort:  Das Volontariat von Timo Helminger</vt:lpstr>
      <vt:lpstr>Aufbau einer Homepage  mit Projektinformationen  </vt:lpstr>
      <vt:lpstr>Aufbau einer Homepage  mit Projektinformationen  </vt:lpstr>
      <vt:lpstr>Unsere Teilnahme am  Ebersberger Waldfest </vt:lpstr>
      <vt:lpstr>Unser Stand am Ebersberger Christkindlmarkt   Ein echter Erfolg!</vt:lpstr>
      <vt:lpstr>Unser Stand am Ebersberger Christkindlmarkt  </vt:lpstr>
      <vt:lpstr>Unser Stand am Ebersberger Christkindlmarkt  </vt:lpstr>
      <vt:lpstr>Die diesjährige „Kinder helfen Kinder-Aktion“ zu St-Martin </vt:lpstr>
      <vt:lpstr>Spendenbilanz und der  Einsatz Ihrer Spenden</vt:lpstr>
      <vt:lpstr>Unser Dankeschön an die Gemeinde St. Sebastian</vt:lpstr>
      <vt:lpstr>Sonstige Infos und Links</vt:lpstr>
      <vt:lpstr>Bilderstrecke vom  Casa Hogar de Jesus</vt:lpstr>
      <vt:lpstr>Backup-Folien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Casa Hogar de Jesus Statusbericht</dc:title>
  <dc:creator>Pietro Brenner</dc:creator>
  <cp:lastModifiedBy>Pietro Brenner</cp:lastModifiedBy>
  <cp:revision>116</cp:revision>
  <dcterms:created xsi:type="dcterms:W3CDTF">2013-02-17T15:06:40Z</dcterms:created>
  <dcterms:modified xsi:type="dcterms:W3CDTF">2013-03-10T08:13:08Z</dcterms:modified>
</cp:coreProperties>
</file>